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18"/>
  </p:notesMasterIdLst>
  <p:sldIdLst>
    <p:sldId id="257" r:id="rId4"/>
    <p:sldId id="544" r:id="rId5"/>
    <p:sldId id="545" r:id="rId6"/>
    <p:sldId id="547" r:id="rId7"/>
    <p:sldId id="546" r:id="rId8"/>
    <p:sldId id="548" r:id="rId9"/>
    <p:sldId id="549" r:id="rId10"/>
    <p:sldId id="550" r:id="rId11"/>
    <p:sldId id="551" r:id="rId12"/>
    <p:sldId id="552" r:id="rId13"/>
    <p:sldId id="553" r:id="rId14"/>
    <p:sldId id="554" r:id="rId15"/>
    <p:sldId id="436" r:id="rId16"/>
    <p:sldId id="265" r:id="rId17"/>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pos="3795" userDrawn="1">
          <p15:clr>
            <a:srgbClr val="A4A3A4"/>
          </p15:clr>
        </p15:guide>
        <p15:guide id="3"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71BF"/>
    <a:srgbClr val="A9D2E3"/>
    <a:srgbClr val="0071C1"/>
    <a:srgbClr val="CFDEF3"/>
    <a:srgbClr val="006DBE"/>
    <a:srgbClr val="0066FF"/>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3" autoAdjust="0"/>
    <p:restoredTop sz="94660"/>
  </p:normalViewPr>
  <p:slideViewPr>
    <p:cSldViewPr snapToObjects="1" showGuides="1">
      <p:cViewPr>
        <p:scale>
          <a:sx n="50" d="100"/>
          <a:sy n="50" d="100"/>
        </p:scale>
        <p:origin x="516" y="392"/>
      </p:cViewPr>
      <p:guideLst>
        <p:guide pos="3795"/>
        <p:guide orient="horz" pos="21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2018/11/5</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13</a:t>
            </a:fld>
            <a:endParaRPr lang="en-US" altLang="zh-CN"/>
          </a:p>
        </p:txBody>
      </p:sp>
    </p:spTree>
    <p:extLst>
      <p:ext uri="{BB962C8B-B14F-4D97-AF65-F5344CB8AC3E}">
        <p14:creationId xmlns:p14="http://schemas.microsoft.com/office/powerpoint/2010/main" val="151135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2" name="图片 1"/>
          <p:cNvPicPr>
            <a:picLocks noChangeAspect="1"/>
          </p:cNvPicPr>
          <p:nvPr userDrawn="1"/>
        </p:nvPicPr>
        <p:blipFill>
          <a:blip r:embed="rId18"/>
          <a:stretch>
            <a:fillRect/>
          </a:stretch>
        </p:blipFill>
        <p:spPr>
          <a:xfrm>
            <a:off x="3863752" y="1772816"/>
            <a:ext cx="4787226" cy="3384376"/>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551384" y="2475330"/>
            <a:ext cx="6264696" cy="1323439"/>
          </a:xfrm>
          <a:prstGeom prst="rect">
            <a:avLst/>
          </a:prstGeom>
          <a:noFill/>
        </p:spPr>
        <p:txBody>
          <a:bodyPr wrap="square" rtlCol="0">
            <a:spAutoFit/>
          </a:bodyPr>
          <a:lstStyle/>
          <a:p>
            <a:pPr algn="ctr"/>
            <a:r>
              <a:rPr lang="en-US" altLang="zh-CN" sz="4000" b="1" dirty="0" smtClean="0">
                <a:solidFill>
                  <a:schemeClr val="bg1"/>
                </a:solidFill>
                <a:latin typeface="Times New Roman" panose="02020603050405020304" pitchFamily="18" charset="0"/>
                <a:ea typeface="华文中宋" panose="02010600040101010101" pitchFamily="2" charset="-122"/>
              </a:rPr>
              <a:t>4.3-4.6 </a:t>
            </a:r>
            <a:r>
              <a:rPr lang="zh-CN" altLang="en-US" sz="4000" b="1" dirty="0" smtClean="0">
                <a:solidFill>
                  <a:schemeClr val="bg1"/>
                </a:solidFill>
                <a:latin typeface="Times New Roman" panose="02020603050405020304" pitchFamily="18" charset="0"/>
                <a:ea typeface="华文中宋" panose="02010600040101010101" pitchFamily="2" charset="-122"/>
              </a:rPr>
              <a:t>视图机制</a:t>
            </a:r>
            <a:r>
              <a:rPr lang="en-US" altLang="zh-CN" sz="4000" b="1" dirty="0" smtClean="0">
                <a:solidFill>
                  <a:schemeClr val="bg1"/>
                </a:solidFill>
                <a:latin typeface="Times New Roman" panose="02020603050405020304" pitchFamily="18" charset="0"/>
                <a:ea typeface="华文中宋" panose="02010600040101010101" pitchFamily="2" charset="-122"/>
              </a:rPr>
              <a:t>-</a:t>
            </a:r>
            <a:r>
              <a:rPr lang="zh-CN" altLang="en-US" sz="4000" b="1" dirty="0" smtClean="0">
                <a:solidFill>
                  <a:schemeClr val="bg1"/>
                </a:solidFill>
                <a:latin typeface="Times New Roman" panose="02020603050405020304" pitchFamily="18" charset="0"/>
                <a:ea typeface="华文中宋" panose="02010600040101010101" pitchFamily="2" charset="-122"/>
              </a:rPr>
              <a:t>审计</a:t>
            </a:r>
            <a:r>
              <a:rPr lang="en-US" altLang="zh-CN" sz="4000" b="1" dirty="0">
                <a:solidFill>
                  <a:schemeClr val="bg1"/>
                </a:solidFill>
                <a:latin typeface="Times New Roman" panose="02020603050405020304" pitchFamily="18" charset="0"/>
                <a:ea typeface="华文中宋" panose="02010600040101010101" pitchFamily="2" charset="-122"/>
              </a:rPr>
              <a:t>-</a:t>
            </a:r>
            <a:r>
              <a:rPr lang="zh-CN" altLang="en-US" sz="4000" b="1" dirty="0">
                <a:solidFill>
                  <a:schemeClr val="bg1"/>
                </a:solidFill>
                <a:latin typeface="Times New Roman" panose="02020603050405020304" pitchFamily="18" charset="0"/>
                <a:ea typeface="华文中宋" panose="02010600040101010101" pitchFamily="2" charset="-122"/>
              </a:rPr>
              <a:t>数据加密</a:t>
            </a:r>
            <a:r>
              <a:rPr lang="en-US" altLang="zh-CN" sz="4000" b="1" dirty="0">
                <a:solidFill>
                  <a:schemeClr val="bg1"/>
                </a:solidFill>
                <a:latin typeface="Times New Roman" panose="02020603050405020304" pitchFamily="18" charset="0"/>
                <a:ea typeface="华文中宋" panose="02010600040101010101" pitchFamily="2" charset="-122"/>
              </a:rPr>
              <a:t>-</a:t>
            </a:r>
            <a:r>
              <a:rPr lang="zh-CN" altLang="en-US" sz="4000" b="1" dirty="0">
                <a:solidFill>
                  <a:schemeClr val="bg1"/>
                </a:solidFill>
                <a:latin typeface="Times New Roman" panose="02020603050405020304" pitchFamily="18" charset="0"/>
                <a:ea typeface="华文中宋" panose="02010600040101010101" pitchFamily="2" charset="-122"/>
              </a:rPr>
              <a:t>其他安全性保护</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55325"/>
            <a:ext cx="10058400" cy="804672"/>
          </a:xfrm>
          <a:prstGeom prst="rect">
            <a:avLst/>
          </a:prstGeom>
        </p:spPr>
      </p:pic>
      <p:pic>
        <p:nvPicPr>
          <p:cNvPr id="4" name="Voic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4760" y="3632200"/>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73" fill="hold"/>
                                        <p:tgtEl>
                                          <p:spTgt spid="4"/>
                                        </p:tgtEl>
                                      </p:cBhvr>
                                    </p:cmd>
                                  </p:childTnLst>
                                </p:cTn>
                              </p:par>
                              <p:par>
                                <p:cTn id="7" presetID="3" presetClass="emph" presetSubtype="2" fill="hold" grpId="0" nodeType="withEffect">
                                  <p:stCondLst>
                                    <p:cond delay="0"/>
                                  </p:stCondLst>
                                  <p:childTnLst>
                                    <p:animClr clrSpc="rgb" dir="cw">
                                      <p:cBhvr override="childStyle">
                                        <p:cTn id="8" dur="3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16084"/>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1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数据加密</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16536" y="845424"/>
            <a:ext cx="9515967" cy="49314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基于安全套接层协议</a:t>
            </a:r>
            <a:r>
              <a:rPr lang="en-US" altLang="zh-CN" sz="2400" dirty="0">
                <a:latin typeface="Times New Roman" panose="02020603050405020304" pitchFamily="18" charset="0"/>
                <a:cs typeface="Times New Roman" panose="02020603050405020304" pitchFamily="18" charset="0"/>
              </a:rPr>
              <a:t>SSL</a:t>
            </a:r>
            <a:r>
              <a:rPr lang="zh-CN" altLang="en-US" sz="2400" dirty="0">
                <a:latin typeface="Times New Roman" panose="02020603050405020304" pitchFamily="18" charset="0"/>
                <a:cs typeface="Times New Roman" panose="02020603050405020304" pitchFamily="18" charset="0"/>
              </a:rPr>
              <a:t>传输方案的实现思路</a:t>
            </a:r>
            <a:endParaRPr lang="zh-CN" altLang="en-US" sz="1100" dirty="0">
              <a:solidFill>
                <a:srgbClr val="FF66FF"/>
              </a:solidFill>
              <a:latin typeface="Times New Roman" panose="02020603050405020304" pitchFamily="18" charset="0"/>
              <a:cs typeface="Times New Roman" panose="02020603050405020304" pitchFamily="18" charset="0"/>
            </a:endParaRPr>
          </a:p>
        </p:txBody>
      </p:sp>
      <p:sp>
        <p:nvSpPr>
          <p:cNvPr id="6"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15481" y="1407545"/>
            <a:ext cx="9073008" cy="42165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确认</a:t>
            </a:r>
            <a:r>
              <a:rPr lang="zh-CN" altLang="en-US" sz="2000" dirty="0">
                <a:latin typeface="Times New Roman" panose="02020603050405020304" pitchFamily="18" charset="0"/>
                <a:cs typeface="Times New Roman" panose="02020603050405020304" pitchFamily="18" charset="0"/>
              </a:rPr>
              <a:t>通信双方端点的可靠性</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采用基于数字证书的服务器和客户端认证方式</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通信时均首先向对方提供己方证书，然后使用本地的</a:t>
            </a:r>
            <a:r>
              <a:rPr lang="en-US" altLang="zh-CN" sz="2000" dirty="0">
                <a:latin typeface="Times New Roman" panose="02020603050405020304" pitchFamily="18" charset="0"/>
                <a:cs typeface="Times New Roman" panose="02020603050405020304" pitchFamily="18" charset="0"/>
              </a:rPr>
              <a:t>CA </a:t>
            </a:r>
            <a:r>
              <a:rPr lang="zh-CN" altLang="en-US" sz="2000" dirty="0">
                <a:latin typeface="Times New Roman" panose="02020603050405020304" pitchFamily="18" charset="0"/>
                <a:cs typeface="Times New Roman" panose="02020603050405020304" pitchFamily="18" charset="0"/>
              </a:rPr>
              <a:t>信任列表和证书撤销列表对接收到的对方证书进行验证</a:t>
            </a:r>
          </a:p>
          <a:p>
            <a:pPr eaLnBrk="1" hangingPunct="1">
              <a:lnSpc>
                <a:spcPct val="120000"/>
              </a:lnSpc>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协商</a:t>
            </a:r>
            <a:r>
              <a:rPr lang="zh-CN" altLang="en-US" sz="2000" dirty="0">
                <a:latin typeface="Times New Roman" panose="02020603050405020304" pitchFamily="18" charset="0"/>
                <a:cs typeface="Times New Roman" panose="02020603050405020304" pitchFamily="18" charset="0"/>
              </a:rPr>
              <a:t>加密算法和密钥</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确认双方端点的可靠性后，通信双方协商本次会话的加密算法与</a:t>
            </a:r>
            <a:r>
              <a:rPr lang="zh-CN" altLang="en-US" sz="2000" dirty="0" smtClean="0">
                <a:latin typeface="Times New Roman" panose="02020603050405020304" pitchFamily="18" charset="0"/>
                <a:cs typeface="Times New Roman" panose="02020603050405020304" pitchFamily="18" charset="0"/>
              </a:rPr>
              <a:t>密钥</a:t>
            </a:r>
            <a:endParaRPr lang="en-US" altLang="zh-CN" sz="1050" dirty="0">
              <a:solidFill>
                <a:srgbClr val="FF66FF"/>
              </a:solidFill>
              <a:latin typeface="Times New Roman" panose="02020603050405020304" pitchFamily="18" charset="0"/>
              <a:cs typeface="Times New Roman" panose="02020603050405020304" pitchFamily="18" charset="0"/>
            </a:endParaRPr>
          </a:p>
          <a:p>
            <a:pPr marL="0" indent="0" eaLnBrk="1" hangingPunct="1">
              <a:lnSpc>
                <a:spcPct val="120000"/>
              </a:lnSpc>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   可信</a:t>
            </a:r>
            <a:r>
              <a:rPr lang="zh-CN" altLang="en-US" sz="2000" dirty="0">
                <a:latin typeface="Times New Roman" panose="02020603050405020304" pitchFamily="18" charset="0"/>
                <a:cs typeface="Times New Roman" panose="02020603050405020304" pitchFamily="18" charset="0"/>
              </a:rPr>
              <a:t>数据传输</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业务数据在被发送之前将被用某一组特定的密钥进行加密和消息摘要计算，以密文形式在网络上传输</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当业务数据被接收的时候，需用相同一组特定的密钥进行解密和摘要计算</a:t>
            </a:r>
            <a:endParaRPr lang="en-US" altLang="zh-CN" sz="2000" dirty="0" smtClean="0">
              <a:latin typeface="Times New Roman" panose="02020603050405020304" pitchFamily="18" charset="0"/>
              <a:cs typeface="Times New Roman" panose="02020603050405020304" pitchFamily="18" charset="0"/>
            </a:endParaRPr>
          </a:p>
        </p:txBody>
      </p:sp>
      <p:pic>
        <p:nvPicPr>
          <p:cNvPr id="4" name="Voic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632200"/>
            <a:ext cx="406400" cy="406400"/>
          </a:xfrm>
          <a:prstGeom prst="rect">
            <a:avLst/>
          </a:prstGeom>
        </p:spPr>
      </p:pic>
    </p:spTree>
    <p:extLst>
      <p:ext uri="{BB962C8B-B14F-4D97-AF65-F5344CB8AC3E}">
        <p14:creationId xmlns:p14="http://schemas.microsoft.com/office/powerpoint/2010/main" val="3306407055"/>
      </p:ext>
    </p:extLst>
  </p:cSld>
  <p:clrMapOvr>
    <a:masterClrMapping/>
  </p:clrMapOvr>
  <mc:AlternateContent xmlns:mc="http://schemas.openxmlformats.org/markup-compatibility/2006">
    <mc:Choice xmlns:p14="http://schemas.microsoft.com/office/powerpoint/2010/main" Requires="p14">
      <p:transition p14:dur="10" advTm="64000"/>
    </mc:Choice>
    <mc:Fallback>
      <p:transition advTm="6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171" fill="hold"/>
                                        <p:tgtEl>
                                          <p:spTgt spid="4"/>
                                        </p:tgtEl>
                                      </p:cBhvr>
                                    </p:cmd>
                                  </p:childTnLst>
                                </p:cTn>
                              </p:par>
                              <p:par>
                                <p:cTn id="7" presetID="10" presetClass="entr" presetSubtype="0" fill="hold" grpId="0" nodeType="withEffect">
                                  <p:stCondLst>
                                    <p:cond delay="0"/>
                                  </p:stCondLst>
                                  <p:iterate type="lt">
                                    <p:tmPct val="27500"/>
                                  </p:iterate>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grpId="0" nodeType="withEffect">
                                  <p:stCondLst>
                                    <p:cond delay="6500"/>
                                  </p:stCondLst>
                                  <p:iterate type="lt">
                                    <p:tmPct val="22437"/>
                                  </p:iterate>
                                  <p:childTnLst>
                                    <p:set>
                                      <p:cBhvr>
                                        <p:cTn id="11" dur="1" fill="hold">
                                          <p:stCondLst>
                                            <p:cond delay="0"/>
                                          </p:stCondLst>
                                        </p:cTn>
                                        <p:tgtEl>
                                          <p:spTgt spid="6"/>
                                        </p:tgtEl>
                                        <p:attrNameLst>
                                          <p:attrName>style.visibility</p:attrName>
                                        </p:attrNameLst>
                                      </p:cBhvr>
                                      <p:to>
                                        <p:strVal val="visible"/>
                                      </p:to>
                                    </p:set>
                                    <p:animEffect transition="in" filter="fade">
                                      <p:cBhvr>
                                        <p:cTn id="12"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7"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90536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t>推理控制</a:t>
            </a:r>
            <a:endParaRPr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其他安全性保护</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1412776"/>
            <a:ext cx="9217024"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处理强制存取控制未解决的问题</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避免用户利用能够访问的数据推知更高密级的数据</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常用方法</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基于函数依赖的推理控制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基于敏感关联的推理控制</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91703" y="378568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隐蔽信道</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4293096"/>
            <a:ext cx="92170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处理</a:t>
            </a:r>
            <a:r>
              <a:rPr lang="zh-CN" altLang="en-US" sz="2000" dirty="0">
                <a:latin typeface="Times New Roman" panose="02020603050405020304" pitchFamily="18" charset="0"/>
                <a:cs typeface="Times New Roman" panose="02020603050405020304" pitchFamily="18" charset="0"/>
              </a:rPr>
              <a:t>强制存取控制未解决的问题</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91703" y="486580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数据隐私保护</a:t>
            </a:r>
          </a:p>
        </p:txBody>
      </p:sp>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5373216"/>
            <a:ext cx="9217024"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描述</a:t>
            </a:r>
            <a:r>
              <a:rPr lang="zh-CN" altLang="en-US" sz="2000" dirty="0">
                <a:latin typeface="Times New Roman" panose="02020603050405020304" pitchFamily="18" charset="0"/>
                <a:cs typeface="Times New Roman" panose="02020603050405020304" pitchFamily="18" charset="0"/>
              </a:rPr>
              <a:t>个人控制其不愿他人知道或他人不便知道的个人数据的能力</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范围很广：数据收集、数据存储、数据处理和数据发布等各个阶段</a:t>
            </a:r>
          </a:p>
        </p:txBody>
      </p:sp>
      <p:pic>
        <p:nvPicPr>
          <p:cNvPr id="5" name="Voic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813321"/>
            <a:ext cx="406400" cy="406400"/>
          </a:xfrm>
          <a:prstGeom prst="rect">
            <a:avLst/>
          </a:prstGeom>
        </p:spPr>
      </p:pic>
    </p:spTree>
    <p:extLst>
      <p:ext uri="{BB962C8B-B14F-4D97-AF65-F5344CB8AC3E}">
        <p14:creationId xmlns:p14="http://schemas.microsoft.com/office/powerpoint/2010/main" val="3178843758"/>
      </p:ext>
    </p:extLst>
  </p:cSld>
  <p:clrMapOvr>
    <a:masterClrMapping/>
  </p:clrMapOvr>
  <p:transition spd="slow" advTm="4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128"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700"/>
                                  </p:stCondLst>
                                  <p:iterate type="lt">
                                    <p:tmPct val="17403"/>
                                  </p:iterate>
                                  <p:childTnLst>
                                    <p:set>
                                      <p:cBhvr>
                                        <p:cTn id="14" dur="1" fill="hold">
                                          <p:stCondLst>
                                            <p:cond delay="0"/>
                                          </p:stCondLst>
                                        </p:cTn>
                                        <p:tgtEl>
                                          <p:spTgt spid="20"/>
                                        </p:tgtEl>
                                        <p:attrNameLst>
                                          <p:attrName>style.visibility</p:attrName>
                                        </p:attrNameLst>
                                      </p:cBhvr>
                                      <p:to>
                                        <p:strVal val="visible"/>
                                      </p:to>
                                    </p:set>
                                    <p:animEffect transition="in" filter="fade">
                                      <p:cBhvr>
                                        <p:cTn id="15" dur="1400"/>
                                        <p:tgtEl>
                                          <p:spTgt spid="20"/>
                                        </p:tgtEl>
                                      </p:cBhvr>
                                    </p:animEffect>
                                  </p:childTnLst>
                                </p:cTn>
                              </p:par>
                              <p:par>
                                <p:cTn id="16" presetID="10" presetClass="entr" presetSubtype="0" fill="hold" grpId="0" nodeType="withEffect">
                                  <p:stCondLst>
                                    <p:cond delay="4900"/>
                                  </p:stCondLst>
                                  <p:iterate type="lt">
                                    <p:tmPct val="22437"/>
                                  </p:iterate>
                                  <p:childTnLst>
                                    <p:set>
                                      <p:cBhvr>
                                        <p:cTn id="17" dur="1" fill="hold">
                                          <p:stCondLst>
                                            <p:cond delay="0"/>
                                          </p:stCondLst>
                                        </p:cTn>
                                        <p:tgtEl>
                                          <p:spTgt spid="7"/>
                                        </p:tgtEl>
                                        <p:attrNameLst>
                                          <p:attrName>style.visibility</p:attrName>
                                        </p:attrNameLst>
                                      </p:cBhvr>
                                      <p:to>
                                        <p:strVal val="visible"/>
                                      </p:to>
                                    </p:set>
                                    <p:animEffect transition="in" filter="fade">
                                      <p:cBhvr>
                                        <p:cTn id="18" dur="900"/>
                                        <p:tgtEl>
                                          <p:spTgt spid="7"/>
                                        </p:tgtEl>
                                      </p:cBhvr>
                                    </p:animEffect>
                                  </p:childTnLst>
                                </p:cTn>
                              </p:par>
                              <p:par>
                                <p:cTn id="19" presetID="10" presetClass="entr" presetSubtype="0" fill="hold" grpId="0" nodeType="withEffect">
                                  <p:stCondLst>
                                    <p:cond delay="18200"/>
                                  </p:stCondLst>
                                  <p:iterate type="lt">
                                    <p:tmPct val="17403"/>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400"/>
                                        <p:tgtEl>
                                          <p:spTgt spid="8"/>
                                        </p:tgtEl>
                                      </p:cBhvr>
                                    </p:animEffect>
                                  </p:childTnLst>
                                </p:cTn>
                              </p:par>
                              <p:par>
                                <p:cTn id="22" presetID="10" presetClass="entr" presetSubtype="0" fill="hold" grpId="0" nodeType="withEffect">
                                  <p:stCondLst>
                                    <p:cond delay="20400"/>
                                  </p:stCondLst>
                                  <p:iterate type="lt">
                                    <p:tmPct val="22437"/>
                                  </p:iterate>
                                  <p:childTnLst>
                                    <p:set>
                                      <p:cBhvr>
                                        <p:cTn id="23" dur="1" fill="hold">
                                          <p:stCondLst>
                                            <p:cond delay="0"/>
                                          </p:stCondLst>
                                        </p:cTn>
                                        <p:tgtEl>
                                          <p:spTgt spid="9"/>
                                        </p:tgtEl>
                                        <p:attrNameLst>
                                          <p:attrName>style.visibility</p:attrName>
                                        </p:attrNameLst>
                                      </p:cBhvr>
                                      <p:to>
                                        <p:strVal val="visible"/>
                                      </p:to>
                                    </p:set>
                                    <p:animEffect transition="in" filter="fade">
                                      <p:cBhvr>
                                        <p:cTn id="24" dur="900"/>
                                        <p:tgtEl>
                                          <p:spTgt spid="9"/>
                                        </p:tgtEl>
                                      </p:cBhvr>
                                    </p:animEffect>
                                  </p:childTnLst>
                                </p:cTn>
                              </p:par>
                              <p:par>
                                <p:cTn id="25" presetID="10" presetClass="entr" presetSubtype="0" fill="hold" grpId="0" nodeType="withEffect">
                                  <p:stCondLst>
                                    <p:cond delay="23800"/>
                                  </p:stCondLst>
                                  <p:iterate type="lt">
                                    <p:tmPct val="17403"/>
                                  </p:iterate>
                                  <p:childTnLst>
                                    <p:set>
                                      <p:cBhvr>
                                        <p:cTn id="26" dur="1" fill="hold">
                                          <p:stCondLst>
                                            <p:cond delay="0"/>
                                          </p:stCondLst>
                                        </p:cTn>
                                        <p:tgtEl>
                                          <p:spTgt spid="10"/>
                                        </p:tgtEl>
                                        <p:attrNameLst>
                                          <p:attrName>style.visibility</p:attrName>
                                        </p:attrNameLst>
                                      </p:cBhvr>
                                      <p:to>
                                        <p:strVal val="visible"/>
                                      </p:to>
                                    </p:set>
                                    <p:animEffect transition="in" filter="fade">
                                      <p:cBhvr>
                                        <p:cTn id="27" dur="1400"/>
                                        <p:tgtEl>
                                          <p:spTgt spid="10"/>
                                        </p:tgtEl>
                                      </p:cBhvr>
                                    </p:animEffect>
                                  </p:childTnLst>
                                </p:cTn>
                              </p:par>
                              <p:par>
                                <p:cTn id="28" presetID="10" presetClass="entr" presetSubtype="0" fill="hold" grpId="0" nodeType="withEffect">
                                  <p:stCondLst>
                                    <p:cond delay="26000"/>
                                  </p:stCondLst>
                                  <p:iterate type="lt">
                                    <p:tmPct val="22437"/>
                                  </p:iterate>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20" grpId="0"/>
      <p:bldP spid="2" grpId="0"/>
      <p:bldP spid="3" grpId="0"/>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7CAFAF13-0335-4489-9245-908565007DE1}"/>
              </a:ext>
            </a:extLst>
          </p:cNvPr>
          <p:cNvSpPr txBox="1"/>
          <p:nvPr/>
        </p:nvSpPr>
        <p:spPr>
          <a:xfrm>
            <a:off x="4916869" y="241017"/>
            <a:ext cx="2358262"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a:t>
            </a:r>
            <a:r>
              <a:rPr lang="zh-CN" altLang="en-US" sz="3200" dirty="0" smtClean="0">
                <a:solidFill>
                  <a:schemeClr val="bg1"/>
                </a:solidFill>
                <a:latin typeface="Times New Roman" panose="02020603050405020304" pitchFamily="18" charset="0"/>
                <a:ea typeface="华文行楷" panose="02010800040101010101" pitchFamily="2" charset="-122"/>
              </a:rPr>
              <a:t>节小结</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3"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55440" y="1124744"/>
            <a:ext cx="9721080" cy="4247317"/>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数据的共享日益加强，数据的安全保密越来越重要。</a:t>
            </a:r>
          </a:p>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数据库管理系统是管理数据的核心，因而其自身必须具有一整套完整而有效的安全性机制</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实现数据库系统安全性的技术和方法</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用户身份鉴别</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存取控制技术：自主存取控制和强制存取控制</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视图技术</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审计技术</a:t>
            </a:r>
          </a:p>
          <a:p>
            <a:pPr indent="34290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数据加密存储和加密</a:t>
            </a:r>
            <a:r>
              <a:rPr lang="zh-CN" altLang="en-US" sz="2000" dirty="0" smtClean="0">
                <a:latin typeface="Times New Roman" panose="02020603050405020304" pitchFamily="18" charset="0"/>
                <a:cs typeface="Times New Roman" panose="02020603050405020304" pitchFamily="18" charset="0"/>
              </a:rPr>
              <a:t>传输</a:t>
            </a:r>
            <a:endParaRPr lang="zh-CN" altLang="en-US" sz="2400" dirty="0">
              <a:latin typeface="Times New Roman" panose="02020603050405020304" pitchFamily="18" charset="0"/>
              <a:cs typeface="Times New Roman" panose="02020603050405020304" pitchFamily="18" charset="0"/>
            </a:endParaRPr>
          </a:p>
        </p:txBody>
      </p:sp>
      <p:pic>
        <p:nvPicPr>
          <p:cNvPr id="2" name="Voic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487742"/>
            <a:ext cx="406400" cy="406400"/>
          </a:xfrm>
          <a:prstGeom prst="rect">
            <a:avLst/>
          </a:prstGeom>
        </p:spPr>
      </p:pic>
    </p:spTree>
    <p:extLst>
      <p:ext uri="{BB962C8B-B14F-4D97-AF65-F5344CB8AC3E}">
        <p14:creationId xmlns:p14="http://schemas.microsoft.com/office/powerpoint/2010/main" val="396425912"/>
      </p:ext>
    </p:extLst>
  </p:cSld>
  <p:clrMapOvr>
    <a:masterClrMapping/>
  </p:clrMapOvr>
  <p:transition spd="slow" advTm="3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68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2600"/>
                                        <p:tgtEl>
                                          <p:spTgt spid="26"/>
                                        </p:tgtEl>
                                      </p:cBhvr>
                                    </p:animEffect>
                                  </p:childTnLst>
                                </p:cTn>
                              </p:par>
                              <p:par>
                                <p:cTn id="10" presetID="10" presetClass="entr" presetSubtype="0" fill="hold" grpId="0" nodeType="withEffect">
                                  <p:stCondLst>
                                    <p:cond delay="700"/>
                                  </p:stCondLst>
                                  <p:iterate type="lt">
                                    <p:tmPct val="22437"/>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26"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957250"/>
          </a:xfrm>
          <a:prstGeom prst="rect">
            <a:avLst/>
          </a:prstGeom>
          <a:noFill/>
        </p:spPr>
        <p:txBody>
          <a:bodyPr wrap="square" rtlCol="0">
            <a:spAutoFit/>
          </a:bodyPr>
          <a:lstStyle/>
          <a:p>
            <a:pPr>
              <a:lnSpc>
                <a:spcPct val="150000"/>
              </a:lnSpc>
            </a:pPr>
            <a:r>
              <a:rPr lang="en-US" altLang="zh-CN" sz="2000" b="1" dirty="0" smtClean="0">
                <a:latin typeface="Times New Roman" panose="02020603050405020304" pitchFamily="18" charset="0"/>
                <a:cs typeface="Times New Roman" panose="02020603050405020304" pitchFamily="18" charset="0"/>
                <a:sym typeface="Calibri" pitchFamily="34" charset="0"/>
              </a:rPr>
              <a:t>1.</a:t>
            </a:r>
            <a:r>
              <a:rPr lang="zh-CN" altLang="en-US" sz="2000" b="1" dirty="0" smtClean="0">
                <a:latin typeface="Times New Roman" panose="02020603050405020304" pitchFamily="18" charset="0"/>
                <a:cs typeface="Times New Roman" panose="02020603050405020304" pitchFamily="18" charset="0"/>
                <a:sym typeface="Calibri" pitchFamily="34" charset="0"/>
              </a:rPr>
              <a:t>对</a:t>
            </a:r>
            <a:r>
              <a:rPr lang="zh-CN" altLang="en-US" sz="2000" b="1" dirty="0">
                <a:latin typeface="Times New Roman" panose="02020603050405020304" pitchFamily="18" charset="0"/>
                <a:cs typeface="Times New Roman" panose="02020603050405020304" pitchFamily="18" charset="0"/>
                <a:sym typeface="Calibri" pitchFamily="34" charset="0"/>
              </a:rPr>
              <a:t>修改</a:t>
            </a:r>
            <a:r>
              <a:rPr lang="en-US" altLang="zh-CN" sz="2000" b="1" dirty="0">
                <a:latin typeface="Times New Roman" panose="02020603050405020304" pitchFamily="18" charset="0"/>
                <a:cs typeface="Times New Roman" panose="02020603050405020304" pitchFamily="18" charset="0"/>
                <a:sym typeface="Calibri" pitchFamily="34" charset="0"/>
              </a:rPr>
              <a:t>SC</a:t>
            </a:r>
            <a:r>
              <a:rPr lang="zh-CN" altLang="en-US" sz="2000" b="1" dirty="0">
                <a:latin typeface="Times New Roman" panose="02020603050405020304" pitchFamily="18" charset="0"/>
                <a:cs typeface="Times New Roman" panose="02020603050405020304" pitchFamily="18" charset="0"/>
                <a:sym typeface="Calibri" pitchFamily="34" charset="0"/>
              </a:rPr>
              <a:t>表结构或修改</a:t>
            </a:r>
            <a:r>
              <a:rPr lang="en-US" altLang="zh-CN" sz="2000" b="1" dirty="0">
                <a:latin typeface="Times New Roman" panose="02020603050405020304" pitchFamily="18" charset="0"/>
                <a:cs typeface="Times New Roman" panose="02020603050405020304" pitchFamily="18" charset="0"/>
                <a:sym typeface="Calibri" pitchFamily="34" charset="0"/>
              </a:rPr>
              <a:t>SC</a:t>
            </a:r>
            <a:r>
              <a:rPr lang="zh-CN" altLang="en-US" sz="2000" b="1" dirty="0">
                <a:latin typeface="Times New Roman" panose="02020603050405020304" pitchFamily="18" charset="0"/>
                <a:cs typeface="Times New Roman" panose="02020603050405020304" pitchFamily="18" charset="0"/>
                <a:sym typeface="Calibri" pitchFamily="34" charset="0"/>
              </a:rPr>
              <a:t>表数据的操作进行</a:t>
            </a:r>
            <a:r>
              <a:rPr lang="zh-CN" altLang="en-US" sz="2000" b="1" dirty="0" smtClean="0">
                <a:latin typeface="Times New Roman" panose="02020603050405020304" pitchFamily="18" charset="0"/>
                <a:cs typeface="Times New Roman" panose="02020603050405020304" pitchFamily="18" charset="0"/>
                <a:sym typeface="Calibri" pitchFamily="34" charset="0"/>
              </a:rPr>
              <a:t>审计</a:t>
            </a:r>
            <a:endParaRPr lang="en-US" altLang="zh-CN" sz="2000" b="1" dirty="0" smtClean="0">
              <a:latin typeface="Times New Roman" panose="02020603050405020304" pitchFamily="18" charset="0"/>
              <a:cs typeface="Times New Roman" panose="02020603050405020304" pitchFamily="18" charset="0"/>
              <a:sym typeface="Calibri" pitchFamily="34" charset="0"/>
            </a:endParaRPr>
          </a:p>
          <a:p>
            <a:pPr>
              <a:lnSpc>
                <a:spcPct val="150000"/>
              </a:lnSpc>
            </a:pPr>
            <a:r>
              <a:rPr lang="en-US" altLang="zh-CN" sz="2000" b="1" dirty="0" smtClean="0">
                <a:latin typeface="Times New Roman" panose="02020603050405020304" pitchFamily="18" charset="0"/>
                <a:cs typeface="Times New Roman" panose="02020603050405020304" pitchFamily="18" charset="0"/>
                <a:sym typeface="Calibri" pitchFamily="34" charset="0"/>
              </a:rPr>
              <a:t>2.</a:t>
            </a:r>
            <a:r>
              <a:rPr lang="zh-CN" altLang="en-US" sz="2000" b="1" dirty="0" smtClean="0">
                <a:latin typeface="Times New Roman" panose="02020603050405020304" pitchFamily="18" charset="0"/>
                <a:cs typeface="Times New Roman" panose="02020603050405020304" pitchFamily="18" charset="0"/>
                <a:sym typeface="Calibri" pitchFamily="34" charset="0"/>
              </a:rPr>
              <a:t>取消</a:t>
            </a:r>
            <a:r>
              <a:rPr lang="zh-CN" altLang="en-US" sz="2000" b="1" dirty="0">
                <a:latin typeface="Times New Roman" panose="02020603050405020304" pitchFamily="18" charset="0"/>
                <a:cs typeface="Times New Roman" panose="02020603050405020304" pitchFamily="18" charset="0"/>
                <a:sym typeface="Calibri" pitchFamily="34" charset="0"/>
              </a:rPr>
              <a:t>对</a:t>
            </a:r>
            <a:r>
              <a:rPr lang="en-US" altLang="zh-CN" sz="2000" b="1" dirty="0">
                <a:latin typeface="Times New Roman" panose="02020603050405020304" pitchFamily="18" charset="0"/>
                <a:cs typeface="Times New Roman" panose="02020603050405020304" pitchFamily="18" charset="0"/>
                <a:sym typeface="Calibri" pitchFamily="34" charset="0"/>
              </a:rPr>
              <a:t>SC</a:t>
            </a:r>
            <a:r>
              <a:rPr lang="zh-CN" altLang="en-US" sz="2000" b="1" dirty="0">
                <a:latin typeface="Times New Roman" panose="02020603050405020304" pitchFamily="18" charset="0"/>
                <a:cs typeface="Times New Roman" panose="02020603050405020304" pitchFamily="18" charset="0"/>
                <a:sym typeface="Calibri" pitchFamily="34" charset="0"/>
              </a:rPr>
              <a:t>表的一切审计</a:t>
            </a:r>
            <a:endParaRPr lang="zh-CN" altLang="en-US" sz="2000" b="1" dirty="0">
              <a:latin typeface="Times New Roman" panose="02020603050405020304" pitchFamily="18" charset="0"/>
              <a:cs typeface="Times New Roman" panose="02020603050405020304" pitchFamily="18" charset="0"/>
              <a:sym typeface="Calibri" pitchFamily="34" charset="0"/>
            </a:endParaRP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smtClean="0">
                <a:solidFill>
                  <a:srgbClr val="0071C1"/>
                </a:solidFill>
                <a:latin typeface="Times New Roman" panose="02020603050405020304" pitchFamily="18" charset="0"/>
              </a:rPr>
              <a:t>  </a:t>
            </a:r>
            <a:r>
              <a:rPr lang="en-US" altLang="zh-CN" b="1" dirty="0" smtClean="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1064444" y="1888956"/>
            <a:ext cx="10133926" cy="2123658"/>
          </a:xfrm>
          <a:prstGeom prst="rect">
            <a:avLst/>
          </a:prstGeom>
          <a:solidFill>
            <a:schemeClr val="bg2">
              <a:lumMod val="20000"/>
              <a:lumOff val="80000"/>
            </a:schemeClr>
          </a:solidFill>
        </p:spPr>
        <p:txBody>
          <a:bodyPr wrap="square">
            <a:spAutoFit/>
          </a:bodyPr>
          <a:lstStyle/>
          <a:p>
            <a:pPr>
              <a:lnSpc>
                <a:spcPct val="110000"/>
              </a:lnSpc>
            </a:pP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smtClean="0">
                <a:solidFill>
                  <a:srgbClr val="0071C1"/>
                </a:solidFill>
                <a:latin typeface="Times New Roman" panose="02020603050405020304" pitchFamily="18" charset="0"/>
                <a:ea typeface="+mj-ea"/>
                <a:cs typeface="Times New Roman" panose="02020603050405020304" pitchFamily="18" charset="0"/>
              </a:rPr>
              <a:t>解析</a:t>
            </a: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smtClean="0">
                <a:solidFill>
                  <a:srgbClr val="333333"/>
                </a:solidFill>
                <a:latin typeface="Times New Roman" panose="02020603050405020304" pitchFamily="18" charset="0"/>
                <a:ea typeface="+mj-ea"/>
                <a:cs typeface="Times New Roman" panose="02020603050405020304" pitchFamily="18" charset="0"/>
              </a:rPr>
              <a:t>代码如下</a:t>
            </a:r>
            <a:r>
              <a:rPr lang="zh-CN" altLang="en-US" sz="2000" b="1" dirty="0" smtClean="0">
                <a:solidFill>
                  <a:srgbClr val="333333"/>
                </a:solidFill>
                <a:latin typeface="Times New Roman" panose="02020603050405020304" pitchFamily="18" charset="0"/>
                <a:ea typeface="+mj-ea"/>
                <a:cs typeface="Times New Roman" panose="02020603050405020304" pitchFamily="18" charset="0"/>
              </a:rPr>
              <a:t>：</a:t>
            </a:r>
            <a:endParaRPr lang="en-US" altLang="zh-CN" sz="2000" b="1" dirty="0" smtClean="0">
              <a:solidFill>
                <a:srgbClr val="333333"/>
              </a:solidFill>
              <a:latin typeface="Times New Roman" panose="02020603050405020304" pitchFamily="18" charset="0"/>
              <a:ea typeface="+mj-ea"/>
              <a:cs typeface="Times New Roman" panose="02020603050405020304" pitchFamily="18" charset="0"/>
            </a:endParaRP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smtClean="0">
                <a:latin typeface="Times New Roman" panose="02020603050405020304" pitchFamily="18" charset="0"/>
                <a:cs typeface="Times New Roman" panose="02020603050405020304" pitchFamily="18" charset="0"/>
                <a:sym typeface="Calibri" pitchFamily="34" charset="0"/>
              </a:rPr>
              <a:t> AUDIT </a:t>
            </a:r>
            <a:r>
              <a:rPr lang="en-US" altLang="zh-CN" sz="2000" b="1" dirty="0">
                <a:latin typeface="Times New Roman" panose="02020603050405020304" pitchFamily="18" charset="0"/>
                <a:cs typeface="Times New Roman" panose="02020603050405020304" pitchFamily="18" charset="0"/>
                <a:sym typeface="Calibri" pitchFamily="34" charset="0"/>
              </a:rPr>
              <a:t>ALTER,UPDATE  </a:t>
            </a: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smtClean="0">
                <a:latin typeface="Times New Roman" panose="02020603050405020304" pitchFamily="18" charset="0"/>
                <a:cs typeface="Times New Roman" panose="02020603050405020304" pitchFamily="18" charset="0"/>
                <a:sym typeface="Calibri" pitchFamily="34" charset="0"/>
              </a:rPr>
              <a:t>ON  </a:t>
            </a:r>
            <a:r>
              <a:rPr lang="en-US" altLang="zh-CN" sz="2000" b="1" dirty="0">
                <a:latin typeface="Times New Roman" panose="02020603050405020304" pitchFamily="18" charset="0"/>
                <a:cs typeface="Times New Roman" panose="02020603050405020304" pitchFamily="18" charset="0"/>
                <a:sym typeface="Calibri" pitchFamily="34" charset="0"/>
              </a:rPr>
              <a:t>SC</a:t>
            </a:r>
            <a:r>
              <a:rPr lang="en-US" altLang="zh-CN" sz="2000" b="1" dirty="0" smtClean="0">
                <a:latin typeface="Times New Roman" panose="02020603050405020304" pitchFamily="18" charset="0"/>
                <a:cs typeface="Times New Roman" panose="02020603050405020304" pitchFamily="18" charset="0"/>
                <a:sym typeface="Calibri" pitchFamily="34" charset="0"/>
              </a:rPr>
              <a:t>;</a:t>
            </a:r>
          </a:p>
          <a:p>
            <a:pPr>
              <a:lnSpc>
                <a:spcPct val="110000"/>
              </a:lnSpc>
            </a:pPr>
            <a:endParaRPr lang="en-US" altLang="zh-CN" sz="2000" b="1" dirty="0">
              <a:latin typeface="Times New Roman" panose="02020603050405020304" pitchFamily="18" charset="0"/>
              <a:cs typeface="Times New Roman" panose="02020603050405020304" pitchFamily="18" charset="0"/>
              <a:sym typeface="Calibri" pitchFamily="34" charset="0"/>
            </a:endParaRPr>
          </a:p>
          <a:p>
            <a:pPr>
              <a:lnSpc>
                <a:spcPct val="110000"/>
              </a:lnSpc>
            </a:pPr>
            <a:r>
              <a:rPr lang="en-US" altLang="zh-CN" sz="2000" b="1" dirty="0" smtClean="0">
                <a:latin typeface="Times New Roman" panose="02020603050405020304" pitchFamily="18" charset="0"/>
                <a:cs typeface="Times New Roman" panose="02020603050405020304" pitchFamily="18" charset="0"/>
                <a:sym typeface="Calibri" pitchFamily="34" charset="0"/>
              </a:rPr>
              <a:t>  NOAUDIT  </a:t>
            </a:r>
            <a:r>
              <a:rPr lang="en-US" altLang="zh-CN" sz="2000" b="1" dirty="0">
                <a:latin typeface="Times New Roman" panose="02020603050405020304" pitchFamily="18" charset="0"/>
                <a:cs typeface="Times New Roman" panose="02020603050405020304" pitchFamily="18" charset="0"/>
                <a:sym typeface="Calibri" pitchFamily="34" charset="0"/>
              </a:rPr>
              <a:t>ALTER,UPDATE  </a:t>
            </a:r>
          </a:p>
          <a:p>
            <a:pPr>
              <a:lnSpc>
                <a:spcPct val="110000"/>
              </a:lnSpc>
            </a:pPr>
            <a:r>
              <a:rPr lang="en-US" altLang="zh-CN" sz="2000" b="1" dirty="0" smtClean="0">
                <a:latin typeface="Times New Roman" panose="02020603050405020304" pitchFamily="18" charset="0"/>
                <a:cs typeface="Times New Roman" panose="02020603050405020304" pitchFamily="18" charset="0"/>
                <a:sym typeface="Calibri" pitchFamily="34" charset="0"/>
              </a:rPr>
              <a:t>  ON  </a:t>
            </a:r>
            <a:r>
              <a:rPr lang="en-US" altLang="zh-CN" sz="2000" b="1" dirty="0">
                <a:latin typeface="Times New Roman" panose="02020603050405020304" pitchFamily="18" charset="0"/>
                <a:cs typeface="Times New Roman" panose="02020603050405020304" pitchFamily="18" charset="0"/>
                <a:sym typeface="Calibri" pitchFamily="34" charset="0"/>
              </a:rPr>
              <a:t>SC;</a:t>
            </a:r>
            <a:endParaRPr lang="zh-CN" altLang="en-US" sz="2000" b="1" dirty="0">
              <a:latin typeface="Times New Roman" panose="02020603050405020304" pitchFamily="18" charset="0"/>
              <a:cs typeface="Times New Roman" panose="02020603050405020304" pitchFamily="18" charset="0"/>
              <a:sym typeface="Calibri" pitchFamily="34" charset="0"/>
            </a:endParaRPr>
          </a:p>
        </p:txBody>
      </p:sp>
    </p:spTree>
    <p:extLst>
      <p:ext uri="{BB962C8B-B14F-4D97-AF65-F5344CB8AC3E}">
        <p14:creationId xmlns:p14="http://schemas.microsoft.com/office/powerpoint/2010/main" val="2720809574"/>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47" presetClass="entr" presetSubtype="0" fill="hold" grpId="0" nodeType="click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9"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905369"/>
            <a:ext cx="9610463" cy="138499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把要保密的数据对无权存取这些数据的用户隐藏起来，对数据提供一定程度的安全保护 </a:t>
            </a:r>
          </a:p>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间接地实现支持存取谓词的用户权限定义</a:t>
            </a:r>
          </a:p>
        </p:txBody>
      </p:sp>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视图机制</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2397722"/>
            <a:ext cx="9217024" cy="70788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solidFill>
                  <a:srgbClr val="0071BF"/>
                </a:solidFill>
                <a:latin typeface="Times New Roman" panose="02020603050405020304" pitchFamily="18" charset="0"/>
                <a:cs typeface="Times New Roman" panose="02020603050405020304" pitchFamily="18" charset="0"/>
              </a:rPr>
              <a:t>例</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建立</a:t>
            </a:r>
            <a:r>
              <a:rPr lang="zh-CN" altLang="en-US" sz="2000" dirty="0">
                <a:latin typeface="Times New Roman" panose="02020603050405020304" pitchFamily="18" charset="0"/>
                <a:cs typeface="Times New Roman" panose="02020603050405020304" pitchFamily="18" charset="0"/>
              </a:rPr>
              <a:t>计算机系学生的视图，把对该视图的</a:t>
            </a:r>
            <a:r>
              <a:rPr lang="en-US" altLang="zh-CN" sz="2000" dirty="0">
                <a:latin typeface="Times New Roman" panose="02020603050405020304" pitchFamily="18" charset="0"/>
                <a:cs typeface="Times New Roman" panose="02020603050405020304" pitchFamily="18" charset="0"/>
              </a:rPr>
              <a:t>SELECT</a:t>
            </a:r>
            <a:r>
              <a:rPr lang="zh-CN" altLang="en-US" sz="2000" dirty="0">
                <a:latin typeface="Times New Roman" panose="02020603050405020304" pitchFamily="18" charset="0"/>
                <a:cs typeface="Times New Roman" panose="02020603050405020304" pitchFamily="18" charset="0"/>
              </a:rPr>
              <a:t>权限授于王平，把该视图上的所有操作权限授于张明</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500114" y="3357563"/>
            <a:ext cx="9106744" cy="224676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CREATE</a:t>
            </a:r>
            <a:r>
              <a:rPr lang="en-US" altLang="zh-CN" sz="2000" dirty="0">
                <a:solidFill>
                  <a:schemeClr val="bg1"/>
                </a:solidFill>
                <a:latin typeface="Consolas" panose="020B0609020204030204" pitchFamily="49" charset="0"/>
                <a:cs typeface="Times New Roman" panose="02020603050405020304" pitchFamily="18" charset="0"/>
              </a:rPr>
              <a:t> </a:t>
            </a:r>
            <a:r>
              <a:rPr lang="en-US" altLang="zh-CN" sz="2000" dirty="0">
                <a:solidFill>
                  <a:srgbClr val="FF00FF"/>
                </a:solidFill>
                <a:latin typeface="Consolas" panose="020B0609020204030204" pitchFamily="49" charset="0"/>
                <a:cs typeface="Times New Roman" panose="02020603050405020304" pitchFamily="18" charset="0"/>
              </a:rPr>
              <a:t>VIEW </a:t>
            </a:r>
            <a:r>
              <a:rPr lang="en-US" altLang="zh-CN" sz="2000" dirty="0" err="1">
                <a:solidFill>
                  <a:schemeClr val="bg1"/>
                </a:solidFill>
                <a:latin typeface="Consolas" panose="020B0609020204030204" pitchFamily="49" charset="0"/>
                <a:cs typeface="Times New Roman" panose="02020603050405020304" pitchFamily="18" charset="0"/>
              </a:rPr>
              <a:t>CS_Student</a:t>
            </a:r>
            <a:endParaRPr lang="en-US" altLang="zh-CN" sz="2000" dirty="0">
              <a:solidFill>
                <a:schemeClr val="bg1"/>
              </a:solidFill>
              <a:latin typeface="Consolas" panose="020B0609020204030204" pitchFamily="49" charset="0"/>
              <a:cs typeface="Times New Roman" panose="02020603050405020304" pitchFamily="18" charset="0"/>
            </a:endParaRPr>
          </a:p>
          <a:p>
            <a:pPr marL="457200" indent="-457200" eaLnBrk="1" hangingPunct="1">
              <a:spcBef>
                <a:spcPct val="50000"/>
              </a:spcBef>
              <a:buClr>
                <a:schemeClr val="bg1"/>
              </a:buClr>
              <a:buSzTx/>
              <a:buFont typeface="+mj-lt"/>
              <a:buAutoNum type="arabicPeriod"/>
            </a:pPr>
            <a:r>
              <a:rPr lang="en-US" altLang="zh-CN" sz="2000" dirty="0" smtClean="0">
                <a:solidFill>
                  <a:srgbClr val="FF00FF"/>
                </a:solidFill>
                <a:latin typeface="Consolas" panose="020B0609020204030204" pitchFamily="49" charset="0"/>
                <a:cs typeface="Times New Roman" panose="02020603050405020304" pitchFamily="18" charset="0"/>
              </a:rPr>
              <a:t>AS </a:t>
            </a:r>
            <a:endParaRPr lang="en-US" altLang="zh-CN" sz="2000" dirty="0">
              <a:solidFill>
                <a:srgbClr val="FF00FF"/>
              </a:solidFill>
              <a:latin typeface="Consolas" panose="020B0609020204030204" pitchFamily="49" charset="0"/>
              <a:cs typeface="Times New Roman" panose="02020603050405020304" pitchFamily="18" charset="0"/>
            </a:endParaRP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SELECT</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a:solidFill>
                  <a:schemeClr val="bg1"/>
                </a:solidFill>
                <a:latin typeface="Consolas" panose="020B0609020204030204" pitchFamily="49" charset="0"/>
                <a:cs typeface="Times New Roman" panose="02020603050405020304" pitchFamily="18" charset="0"/>
              </a:rPr>
              <a:t>*</a:t>
            </a:r>
          </a:p>
          <a:p>
            <a:pPr marL="457200" indent="-457200" eaLnBrk="1" hangingPunct="1">
              <a:spcBef>
                <a:spcPct val="50000"/>
              </a:spcBef>
              <a:buClr>
                <a:schemeClr val="bg1"/>
              </a:buClr>
              <a:buSzTx/>
              <a:buFont typeface="+mj-lt"/>
              <a:buAutoNum type="arabicPeriod"/>
            </a:pPr>
            <a:r>
              <a:rPr lang="en-US" altLang="zh-CN" sz="2000" dirty="0" smtClean="0">
                <a:solidFill>
                  <a:srgbClr val="FF00FF"/>
                </a:solidFill>
                <a:latin typeface="Consolas" panose="020B0609020204030204" pitchFamily="49" charset="0"/>
                <a:cs typeface="Times New Roman" panose="02020603050405020304" pitchFamily="18" charset="0"/>
              </a:rPr>
              <a:t>FROM</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a:solidFill>
                  <a:schemeClr val="bg1"/>
                </a:solidFill>
                <a:latin typeface="Consolas" panose="020B0609020204030204" pitchFamily="49" charset="0"/>
                <a:cs typeface="Times New Roman" panose="02020603050405020304" pitchFamily="18" charset="0"/>
              </a:rPr>
              <a:t>Student</a:t>
            </a:r>
          </a:p>
          <a:p>
            <a:pPr marL="457200" indent="-457200" eaLnBrk="1" hangingPunct="1">
              <a:spcBef>
                <a:spcPct val="50000"/>
              </a:spcBef>
              <a:buClr>
                <a:schemeClr val="bg1"/>
              </a:buClr>
              <a:buSzTx/>
              <a:buFont typeface="+mj-lt"/>
              <a:buAutoNum type="arabicPeriod"/>
            </a:pPr>
            <a:r>
              <a:rPr lang="en-US" altLang="zh-CN" sz="2000" dirty="0" smtClean="0">
                <a:solidFill>
                  <a:srgbClr val="FF00FF"/>
                </a:solidFill>
                <a:latin typeface="Consolas" panose="020B0609020204030204" pitchFamily="49" charset="0"/>
                <a:cs typeface="Times New Roman" panose="02020603050405020304" pitchFamily="18" charset="0"/>
              </a:rPr>
              <a:t>WHERE </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err="1" smtClean="0">
                <a:solidFill>
                  <a:schemeClr val="bg1"/>
                </a:solidFill>
                <a:latin typeface="Consolas" panose="020B0609020204030204" pitchFamily="49" charset="0"/>
                <a:cs typeface="Times New Roman" panose="02020603050405020304" pitchFamily="18" charset="0"/>
              </a:rPr>
              <a:t>Sdept</a:t>
            </a:r>
            <a:r>
              <a:rPr lang="en-US" altLang="zh-CN" sz="2000" dirty="0" smtClean="0">
                <a:solidFill>
                  <a:schemeClr val="bg1"/>
                </a:solidFill>
                <a:latin typeface="Consolas" panose="020B0609020204030204" pitchFamily="49" charset="0"/>
                <a:cs typeface="Times New Roman" panose="02020603050405020304" pitchFamily="18" charset="0"/>
              </a:rPr>
              <a:t>='CS</a:t>
            </a:r>
            <a:r>
              <a:rPr lang="en-US" altLang="zh-CN" sz="2000" dirty="0">
                <a:solidFill>
                  <a:schemeClr val="bg1"/>
                </a:solidFill>
                <a:latin typeface="Consolas" panose="020B0609020204030204" pitchFamily="49" charset="0"/>
                <a:cs typeface="Times New Roman" panose="02020603050405020304" pitchFamily="18" charset="0"/>
              </a:rPr>
              <a:t>';</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pic>
        <p:nvPicPr>
          <p:cNvPr id="5" name="Voic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792" y="3357563"/>
            <a:ext cx="274637" cy="406400"/>
          </a:xfrm>
          <a:prstGeom prst="rect">
            <a:avLst/>
          </a:prstGeom>
        </p:spPr>
      </p:pic>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500114" y="3357563"/>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GRANT  </a:t>
            </a:r>
            <a:r>
              <a:rPr lang="en-US" altLang="zh-CN" sz="2000" dirty="0">
                <a:solidFill>
                  <a:schemeClr val="bg1"/>
                </a:solidFill>
                <a:latin typeface="Consolas" panose="020B0609020204030204" pitchFamily="49" charset="0"/>
                <a:cs typeface="Times New Roman" panose="02020603050405020304" pitchFamily="18" charset="0"/>
              </a:rPr>
              <a:t>SELECT</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ON  </a:t>
            </a:r>
            <a:r>
              <a:rPr lang="en-US" altLang="zh-CN" sz="2000" dirty="0" err="1">
                <a:solidFill>
                  <a:schemeClr val="bg1"/>
                </a:solidFill>
                <a:latin typeface="Consolas" panose="020B0609020204030204" pitchFamily="49" charset="0"/>
                <a:cs typeface="Times New Roman" panose="02020603050405020304" pitchFamily="18" charset="0"/>
              </a:rPr>
              <a:t>CS_Student</a:t>
            </a:r>
            <a:r>
              <a:rPr lang="en-US" altLang="zh-CN" sz="2000" dirty="0">
                <a:solidFill>
                  <a:schemeClr val="bg1"/>
                </a:solidFill>
                <a:latin typeface="Consolas" panose="020B0609020204030204" pitchFamily="49" charset="0"/>
                <a:cs typeface="Times New Roman" panose="02020603050405020304" pitchFamily="18" charset="0"/>
              </a:rPr>
              <a:t>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TO </a:t>
            </a:r>
            <a:r>
              <a:rPr lang="zh-CN" altLang="en-US" sz="2000" dirty="0">
                <a:solidFill>
                  <a:schemeClr val="bg1"/>
                </a:solidFill>
                <a:latin typeface="Consolas" panose="020B0609020204030204" pitchFamily="49" charset="0"/>
                <a:cs typeface="Times New Roman" panose="02020603050405020304" pitchFamily="18" charset="0"/>
              </a:rPr>
              <a:t>王平</a:t>
            </a:r>
            <a:r>
              <a:rPr lang="en-US" altLang="zh-CN" sz="2000" dirty="0">
                <a:solidFill>
                  <a:schemeClr val="bg1"/>
                </a:solidFill>
                <a:latin typeface="Consolas" panose="020B0609020204030204" pitchFamily="49" charset="0"/>
                <a:cs typeface="Times New Roman" panose="02020603050405020304" pitchFamily="18" charset="0"/>
              </a:rPr>
              <a:t>;</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500114" y="4681002"/>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chemeClr val="bg1"/>
                </a:solidFill>
                <a:latin typeface="Consolas" panose="020B0609020204030204" pitchFamily="49" charset="0"/>
                <a:cs typeface="Times New Roman" panose="02020603050405020304" pitchFamily="18" charset="0"/>
              </a:rPr>
              <a:t>GRANT ALL PRIVILIGES</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ON  </a:t>
            </a:r>
            <a:r>
              <a:rPr lang="en-US" altLang="zh-CN" sz="2000" dirty="0" err="1">
                <a:solidFill>
                  <a:schemeClr val="bg1"/>
                </a:solidFill>
                <a:latin typeface="Consolas" panose="020B0609020204030204" pitchFamily="49" charset="0"/>
                <a:cs typeface="Times New Roman" panose="02020603050405020304" pitchFamily="18" charset="0"/>
              </a:rPr>
              <a:t>CS_Student</a:t>
            </a:r>
            <a:r>
              <a:rPr lang="en-US" altLang="zh-CN" sz="2000" dirty="0">
                <a:solidFill>
                  <a:schemeClr val="bg1"/>
                </a:solidFill>
                <a:latin typeface="Consolas" panose="020B0609020204030204" pitchFamily="49" charset="0"/>
                <a:cs typeface="Times New Roman" panose="02020603050405020304" pitchFamily="18" charset="0"/>
              </a:rPr>
              <a:t>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TO  </a:t>
            </a:r>
            <a:r>
              <a:rPr lang="zh-CN" altLang="en-US" sz="2000" dirty="0">
                <a:solidFill>
                  <a:schemeClr val="bg1"/>
                </a:solidFill>
                <a:latin typeface="Consolas" panose="020B0609020204030204" pitchFamily="49" charset="0"/>
                <a:cs typeface="Times New Roman" panose="02020603050405020304" pitchFamily="18" charset="0"/>
              </a:rPr>
              <a:t>张明</a:t>
            </a:r>
            <a:r>
              <a:rPr lang="en-US" altLang="zh-CN" sz="2000" dirty="0">
                <a:solidFill>
                  <a:schemeClr val="bg1"/>
                </a:solidFill>
                <a:latin typeface="Consolas" panose="020B0609020204030204" pitchFamily="49" charset="0"/>
                <a:cs typeface="Times New Roman" panose="02020603050405020304" pitchFamily="18" charset="0"/>
              </a:rPr>
              <a:t>; </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338652429"/>
      </p:ext>
    </p:extLst>
  </p:cSld>
  <p:clrMapOvr>
    <a:masterClrMapping/>
  </p:clrMapOvr>
  <p:transition spd="slow" advTm="5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644"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700"/>
                                  </p:stCondLst>
                                  <p:iterate type="lt">
                                    <p:tmPct val="17403"/>
                                  </p:iterate>
                                  <p:childTnLst>
                                    <p:set>
                                      <p:cBhvr>
                                        <p:cTn id="14" dur="1" fill="hold">
                                          <p:stCondLst>
                                            <p:cond delay="0"/>
                                          </p:stCondLst>
                                        </p:cTn>
                                        <p:tgtEl>
                                          <p:spTgt spid="20"/>
                                        </p:tgtEl>
                                        <p:attrNameLst>
                                          <p:attrName>style.visibility</p:attrName>
                                        </p:attrNameLst>
                                      </p:cBhvr>
                                      <p:to>
                                        <p:strVal val="visible"/>
                                      </p:to>
                                    </p:set>
                                    <p:animEffect transition="in" filter="fade">
                                      <p:cBhvr>
                                        <p:cTn id="15" dur="1400"/>
                                        <p:tgtEl>
                                          <p:spTgt spid="20"/>
                                        </p:tgtEl>
                                      </p:cBhvr>
                                    </p:animEffect>
                                  </p:childTnLst>
                                </p:cTn>
                              </p:par>
                              <p:par>
                                <p:cTn id="16" presetID="10" presetClass="entr" presetSubtype="0" fill="hold" grpId="0" nodeType="withEffect">
                                  <p:stCondLst>
                                    <p:cond delay="17500"/>
                                  </p:stCondLst>
                                  <p:iterate type="lt">
                                    <p:tmPct val="22437"/>
                                  </p:iterate>
                                  <p:childTnLst>
                                    <p:set>
                                      <p:cBhvr>
                                        <p:cTn id="17" dur="1" fill="hold">
                                          <p:stCondLst>
                                            <p:cond delay="0"/>
                                          </p:stCondLst>
                                        </p:cTn>
                                        <p:tgtEl>
                                          <p:spTgt spid="7"/>
                                        </p:tgtEl>
                                        <p:attrNameLst>
                                          <p:attrName>style.visibility</p:attrName>
                                        </p:attrNameLst>
                                      </p:cBhvr>
                                      <p:to>
                                        <p:strVal val="visible"/>
                                      </p:to>
                                    </p:set>
                                    <p:animEffect transition="in" filter="fade">
                                      <p:cBhvr>
                                        <p:cTn id="18" dur="1400"/>
                                        <p:tgtEl>
                                          <p:spTgt spid="7"/>
                                        </p:tgtEl>
                                      </p:cBhvr>
                                    </p:animEffect>
                                  </p:childTnLst>
                                </p:cTn>
                              </p:par>
                              <p:par>
                                <p:cTn id="19" presetID="22" presetClass="entr" presetSubtype="1" fill="hold" grpId="0" nodeType="withEffect">
                                  <p:stCondLst>
                                    <p:cond delay="359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600"/>
                                        <p:tgtEl>
                                          <p:spTgt spid="8"/>
                                        </p:tgtEl>
                                      </p:cBhvr>
                                    </p:animEffect>
                                  </p:childTnLst>
                                </p:cTn>
                              </p:par>
                              <p:par>
                                <p:cTn id="22" presetID="22" presetClass="entr" presetSubtype="1" fill="hold" grpId="0" nodeType="withEffect">
                                  <p:stCondLst>
                                    <p:cond delay="4180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1600"/>
                                        <p:tgtEl>
                                          <p:spTgt spid="10"/>
                                        </p:tgtEl>
                                      </p:cBhvr>
                                    </p:animEffect>
                                  </p:childTnLst>
                                </p:cTn>
                              </p:par>
                              <p:par>
                                <p:cTn id="25" presetID="1" presetClass="exit" presetSubtype="0" fill="hold" grpId="1" nodeType="withEffect">
                                  <p:stCondLst>
                                    <p:cond delay="41800"/>
                                  </p:stCondLst>
                                  <p:childTnLst>
                                    <p:set>
                                      <p:cBhvr>
                                        <p:cTn id="26" dur="1" fill="hold">
                                          <p:stCondLst>
                                            <p:cond delay="0"/>
                                          </p:stCondLst>
                                        </p:cTn>
                                        <p:tgtEl>
                                          <p:spTgt spid="8"/>
                                        </p:tgtEl>
                                        <p:attrNameLst>
                                          <p:attrName>style.visibility</p:attrName>
                                        </p:attrNameLst>
                                      </p:cBhvr>
                                      <p:to>
                                        <p:strVal val="hidden"/>
                                      </p:to>
                                    </p:set>
                                  </p:childTnLst>
                                </p:cTn>
                              </p:par>
                              <p:par>
                                <p:cTn id="27" presetID="22" presetClass="entr" presetSubtype="1" fill="hold" grpId="0" nodeType="withEffect">
                                  <p:stCondLst>
                                    <p:cond delay="4710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1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5"/>
                </p:tgtEl>
              </p:cMediaNode>
            </p:audio>
          </p:childTnLst>
        </p:cTn>
      </p:par>
    </p:tnLst>
    <p:bldLst>
      <p:bldP spid="20" grpId="0"/>
      <p:bldP spid="2" grpId="0"/>
      <p:bldP spid="3" grpId="0"/>
      <p:bldP spid="7" grpId="0"/>
      <p:bldP spid="8" grpId="0" animBg="1"/>
      <p:bldP spid="8" grpId="1"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90536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什么是审计</a:t>
            </a:r>
          </a:p>
        </p:txBody>
      </p:sp>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审计</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1412776"/>
            <a:ext cx="9217024" cy="209288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启用一个专用的审计日志（</a:t>
            </a:r>
            <a:r>
              <a:rPr lang="en-US" altLang="zh-CN" sz="2000" dirty="0">
                <a:latin typeface="Times New Roman" panose="02020603050405020304" pitchFamily="18" charset="0"/>
                <a:cs typeface="Times New Roman" panose="02020603050405020304" pitchFamily="18" charset="0"/>
              </a:rPr>
              <a:t>Audit </a:t>
            </a:r>
            <a:r>
              <a:rPr lang="en-US" altLang="zh-CN" sz="2000" dirty="0" smtClean="0">
                <a:latin typeface="Times New Roman" panose="02020603050405020304" pitchFamily="18" charset="0"/>
                <a:cs typeface="Times New Roman" panose="02020603050405020304" pitchFamily="18" charset="0"/>
              </a:rPr>
              <a:t>Log</a:t>
            </a:r>
            <a:r>
              <a:rPr lang="zh-CN" altLang="en-US" sz="2000" dirty="0" smtClean="0">
                <a:latin typeface="Times New Roman" panose="02020603050405020304" pitchFamily="18" charset="0"/>
                <a:cs typeface="Times New Roman" panose="02020603050405020304" pitchFamily="18" charset="0"/>
              </a:rPr>
              <a:t>）将</a:t>
            </a:r>
            <a:r>
              <a:rPr lang="zh-CN" altLang="en-US" sz="2000" dirty="0">
                <a:latin typeface="Times New Roman" panose="02020603050405020304" pitchFamily="18" charset="0"/>
                <a:cs typeface="Times New Roman" panose="02020603050405020304" pitchFamily="18" charset="0"/>
              </a:rPr>
              <a:t>用户对数据库的所有操作记录在上面</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审计员利用审计</a:t>
            </a:r>
            <a:r>
              <a:rPr lang="zh-CN" altLang="en-US" sz="2000" dirty="0" smtClean="0">
                <a:latin typeface="Times New Roman" panose="02020603050405020304" pitchFamily="18" charset="0"/>
                <a:cs typeface="Times New Roman" panose="02020603050405020304" pitchFamily="18" charset="0"/>
              </a:rPr>
              <a:t>日志监控</a:t>
            </a:r>
            <a:r>
              <a:rPr lang="zh-CN" altLang="en-US" sz="2000" dirty="0">
                <a:latin typeface="Times New Roman" panose="02020603050405020304" pitchFamily="18" charset="0"/>
                <a:cs typeface="Times New Roman" panose="02020603050405020304" pitchFamily="18" charset="0"/>
              </a:rPr>
              <a:t>数据库中的各种行为，找出非法存取数据的人、时</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间和内容</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C2</a:t>
            </a:r>
            <a:r>
              <a:rPr lang="zh-CN" altLang="en-US" sz="2000" dirty="0">
                <a:latin typeface="Times New Roman" panose="02020603050405020304" pitchFamily="18" charset="0"/>
                <a:cs typeface="Times New Roman" panose="02020603050405020304" pitchFamily="18" charset="0"/>
              </a:rPr>
              <a:t>以上安全级别的</a:t>
            </a:r>
            <a:r>
              <a:rPr lang="en-US" altLang="zh-CN" sz="2000" dirty="0">
                <a:latin typeface="Times New Roman" panose="02020603050405020304" pitchFamily="18" charset="0"/>
                <a:cs typeface="Times New Roman" panose="02020603050405020304" pitchFamily="18" charset="0"/>
              </a:rPr>
              <a:t>DBMS</a:t>
            </a:r>
            <a:r>
              <a:rPr lang="zh-CN" altLang="en-US" sz="2000" dirty="0">
                <a:latin typeface="Times New Roman" panose="02020603050405020304" pitchFamily="18" charset="0"/>
                <a:cs typeface="Times New Roman" panose="02020603050405020304" pitchFamily="18" charset="0"/>
              </a:rPr>
              <a:t>必须具有审计功能</a:t>
            </a:r>
          </a:p>
        </p:txBody>
      </p:sp>
      <p:pic>
        <p:nvPicPr>
          <p:cNvPr id="4" name="Voic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16968" y="3505657"/>
            <a:ext cx="406400" cy="406400"/>
          </a:xfrm>
          <a:prstGeom prst="rect">
            <a:avLst/>
          </a:prstGeom>
        </p:spPr>
      </p:pic>
    </p:spTree>
    <p:extLst>
      <p:ext uri="{BB962C8B-B14F-4D97-AF65-F5344CB8AC3E}">
        <p14:creationId xmlns:p14="http://schemas.microsoft.com/office/powerpoint/2010/main" val="1983735809"/>
      </p:ext>
    </p:extLst>
  </p:cSld>
  <p:clrMapOvr>
    <a:masterClrMapping/>
  </p:clrMapOvr>
  <p:transition spd="slow" advTm="5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036" fill="hold"/>
                                        <p:tgtEl>
                                          <p:spTgt spid="4"/>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700"/>
                                  </p:stCondLst>
                                  <p:iterate type="lt">
                                    <p:tmPct val="17403"/>
                                  </p:iterate>
                                  <p:childTnLst>
                                    <p:set>
                                      <p:cBhvr>
                                        <p:cTn id="14" dur="1" fill="hold">
                                          <p:stCondLst>
                                            <p:cond delay="0"/>
                                          </p:stCondLst>
                                        </p:cTn>
                                        <p:tgtEl>
                                          <p:spTgt spid="20"/>
                                        </p:tgtEl>
                                        <p:attrNameLst>
                                          <p:attrName>style.visibility</p:attrName>
                                        </p:attrNameLst>
                                      </p:cBhvr>
                                      <p:to>
                                        <p:strVal val="visible"/>
                                      </p:to>
                                    </p:set>
                                    <p:animEffect transition="in" filter="fade">
                                      <p:cBhvr>
                                        <p:cTn id="15" dur="1400"/>
                                        <p:tgtEl>
                                          <p:spTgt spid="20"/>
                                        </p:tgtEl>
                                      </p:cBhvr>
                                    </p:animEffect>
                                  </p:childTnLst>
                                </p:cTn>
                              </p:par>
                              <p:par>
                                <p:cTn id="16" presetID="10" presetClass="entr" presetSubtype="0" fill="hold" grpId="0" nodeType="withEffect">
                                  <p:stCondLst>
                                    <p:cond delay="6100"/>
                                  </p:stCondLst>
                                  <p:iterate type="lt">
                                    <p:tmPct val="22437"/>
                                  </p:iterate>
                                  <p:childTnLst>
                                    <p:set>
                                      <p:cBhvr>
                                        <p:cTn id="17" dur="1" fill="hold">
                                          <p:stCondLst>
                                            <p:cond delay="0"/>
                                          </p:stCondLst>
                                        </p:cTn>
                                        <p:tgtEl>
                                          <p:spTgt spid="7"/>
                                        </p:tgtEl>
                                        <p:attrNameLst>
                                          <p:attrName>style.visibility</p:attrName>
                                        </p:attrNameLst>
                                      </p:cBhvr>
                                      <p:to>
                                        <p:strVal val="visible"/>
                                      </p:to>
                                    </p:set>
                                    <p:animEffect transition="in" filter="fade">
                                      <p:cBhvr>
                                        <p:cTn id="18" dur="9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0" grpId="0"/>
      <p:bldP spid="2" grpId="0"/>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90536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什么是审计</a:t>
            </a:r>
          </a:p>
        </p:txBody>
      </p:sp>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审计</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1412776"/>
            <a:ext cx="9217024" cy="209288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启用一个专用的审计日志（</a:t>
            </a:r>
            <a:r>
              <a:rPr lang="en-US" altLang="zh-CN" sz="2000" dirty="0">
                <a:latin typeface="Times New Roman" panose="02020603050405020304" pitchFamily="18" charset="0"/>
                <a:cs typeface="Times New Roman" panose="02020603050405020304" pitchFamily="18" charset="0"/>
              </a:rPr>
              <a:t>Audit </a:t>
            </a:r>
            <a:r>
              <a:rPr lang="en-US" altLang="zh-CN" sz="2000" dirty="0" smtClean="0">
                <a:latin typeface="Times New Roman" panose="02020603050405020304" pitchFamily="18" charset="0"/>
                <a:cs typeface="Times New Roman" panose="02020603050405020304" pitchFamily="18" charset="0"/>
              </a:rPr>
              <a:t>Log</a:t>
            </a:r>
            <a:r>
              <a:rPr lang="zh-CN" altLang="en-US" sz="2000" dirty="0" smtClean="0">
                <a:latin typeface="Times New Roman" panose="02020603050405020304" pitchFamily="18" charset="0"/>
                <a:cs typeface="Times New Roman" panose="02020603050405020304" pitchFamily="18" charset="0"/>
              </a:rPr>
              <a:t>）将</a:t>
            </a:r>
            <a:r>
              <a:rPr lang="zh-CN" altLang="en-US" sz="2000" dirty="0">
                <a:latin typeface="Times New Roman" panose="02020603050405020304" pitchFamily="18" charset="0"/>
                <a:cs typeface="Times New Roman" panose="02020603050405020304" pitchFamily="18" charset="0"/>
              </a:rPr>
              <a:t>用户对数据库的所有操作记录在上面</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审计员利用审计</a:t>
            </a:r>
            <a:r>
              <a:rPr lang="zh-CN" altLang="en-US" sz="2000" dirty="0" smtClean="0">
                <a:latin typeface="Times New Roman" panose="02020603050405020304" pitchFamily="18" charset="0"/>
                <a:cs typeface="Times New Roman" panose="02020603050405020304" pitchFamily="18" charset="0"/>
              </a:rPr>
              <a:t>日志监控</a:t>
            </a:r>
            <a:r>
              <a:rPr lang="zh-CN" altLang="en-US" sz="2000" dirty="0">
                <a:latin typeface="Times New Roman" panose="02020603050405020304" pitchFamily="18" charset="0"/>
                <a:cs typeface="Times New Roman" panose="02020603050405020304" pitchFamily="18" charset="0"/>
              </a:rPr>
              <a:t>数据库中的各种行为，找出非法存取数据的人、时</a:t>
            </a:r>
          </a:p>
          <a:p>
            <a:pPr marL="0" indent="0" eaLnBrk="1" hangingPunct="1">
              <a:spcBef>
                <a:spcPct val="50000"/>
              </a:spcBef>
              <a:buSzTx/>
              <a:buNone/>
            </a:pPr>
            <a:r>
              <a:rPr lang="zh-CN" altLang="en-US" sz="2000" dirty="0" smtClean="0">
                <a:latin typeface="Times New Roman" panose="02020603050405020304" pitchFamily="18" charset="0"/>
                <a:cs typeface="Times New Roman" panose="02020603050405020304" pitchFamily="18" charset="0"/>
              </a:rPr>
              <a:t>     间</a:t>
            </a:r>
            <a:r>
              <a:rPr lang="zh-CN" altLang="en-US" sz="2000" dirty="0">
                <a:latin typeface="Times New Roman" panose="02020603050405020304" pitchFamily="18" charset="0"/>
                <a:cs typeface="Times New Roman" panose="02020603050405020304" pitchFamily="18" charset="0"/>
              </a:rPr>
              <a:t>和内容</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C2</a:t>
            </a:r>
            <a:r>
              <a:rPr lang="zh-CN" altLang="en-US" sz="2000" dirty="0">
                <a:latin typeface="Times New Roman" panose="02020603050405020304" pitchFamily="18" charset="0"/>
                <a:cs typeface="Times New Roman" panose="02020603050405020304" pitchFamily="18" charset="0"/>
              </a:rPr>
              <a:t>以上安全级别的</a:t>
            </a:r>
            <a:r>
              <a:rPr lang="en-US" altLang="zh-CN" sz="2000" dirty="0">
                <a:latin typeface="Times New Roman" panose="02020603050405020304" pitchFamily="18" charset="0"/>
                <a:cs typeface="Times New Roman" panose="02020603050405020304" pitchFamily="18" charset="0"/>
              </a:rPr>
              <a:t>DBMS</a:t>
            </a:r>
            <a:r>
              <a:rPr lang="zh-CN" altLang="en-US" sz="2000" dirty="0">
                <a:latin typeface="Times New Roman" panose="02020603050405020304" pitchFamily="18" charset="0"/>
                <a:cs typeface="Times New Roman" panose="02020603050405020304" pitchFamily="18" charset="0"/>
              </a:rPr>
              <a:t>必须具有审计功能</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3717032"/>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审计功能的可选性</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4293096"/>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审计很费时间和空间</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DBA</a:t>
            </a:r>
            <a:r>
              <a:rPr lang="zh-CN" altLang="en-US" sz="2000" dirty="0">
                <a:latin typeface="Times New Roman" panose="02020603050405020304" pitchFamily="18" charset="0"/>
                <a:cs typeface="Times New Roman" panose="02020603050405020304" pitchFamily="18" charset="0"/>
              </a:rPr>
              <a:t>可以根据应用对安全性的要求，灵活地打开或关闭审计功能</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审计功能主要用于安全性要求较高的部门</a:t>
            </a:r>
          </a:p>
        </p:txBody>
      </p:sp>
      <p:pic>
        <p:nvPicPr>
          <p:cNvPr id="5" name="Voic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302457"/>
            <a:ext cx="406400" cy="406400"/>
          </a:xfrm>
          <a:prstGeom prst="rect">
            <a:avLst/>
          </a:prstGeom>
        </p:spPr>
      </p:pic>
    </p:spTree>
    <p:extLst>
      <p:ext uri="{BB962C8B-B14F-4D97-AF65-F5344CB8AC3E}">
        <p14:creationId xmlns:p14="http://schemas.microsoft.com/office/powerpoint/2010/main" val="23092177"/>
      </p:ext>
    </p:extLst>
  </p:cSld>
  <p:clrMapOvr>
    <a:masterClrMapping/>
  </p:clrMapOvr>
  <mc:AlternateContent xmlns:mc="http://schemas.openxmlformats.org/markup-compatibility/2006">
    <mc:Choice xmlns:p14="http://schemas.microsoft.com/office/powerpoint/2010/main" Requires="p14">
      <p:transition p14:dur="0" advTm="21000"/>
    </mc:Choice>
    <mc:Fallback>
      <p:transition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513" fill="hold"/>
                                        <p:tgtEl>
                                          <p:spTgt spid="5"/>
                                        </p:tgtEl>
                                      </p:cBhvr>
                                    </p:cmd>
                                  </p:childTnLst>
                                </p:cTn>
                              </p:par>
                              <p:par>
                                <p:cTn id="7" presetID="10" presetClass="entr" presetSubtype="0" fill="hold" grpId="0" nodeType="withEffect">
                                  <p:stCondLst>
                                    <p:cond delay="0"/>
                                  </p:stCondLst>
                                  <p:iterate type="lt">
                                    <p:tmPct val="17403"/>
                                  </p:iterate>
                                  <p:childTnLst>
                                    <p:set>
                                      <p:cBhvr>
                                        <p:cTn id="8" dur="1" fill="hold">
                                          <p:stCondLst>
                                            <p:cond delay="0"/>
                                          </p:stCondLst>
                                        </p:cTn>
                                        <p:tgtEl>
                                          <p:spTgt spid="8"/>
                                        </p:tgtEl>
                                        <p:attrNameLst>
                                          <p:attrName>style.visibility</p:attrName>
                                        </p:attrNameLst>
                                      </p:cBhvr>
                                      <p:to>
                                        <p:strVal val="visible"/>
                                      </p:to>
                                    </p:set>
                                    <p:animEffect transition="in" filter="fade">
                                      <p:cBhvr>
                                        <p:cTn id="9" dur="1400"/>
                                        <p:tgtEl>
                                          <p:spTgt spid="8"/>
                                        </p:tgtEl>
                                      </p:cBhvr>
                                    </p:animEffect>
                                  </p:childTnLst>
                                </p:cTn>
                              </p:par>
                              <p:par>
                                <p:cTn id="10" presetID="10" presetClass="entr" presetSubtype="0" fill="hold" grpId="0" nodeType="withEffect">
                                  <p:stCondLst>
                                    <p:cond delay="3000"/>
                                  </p:stCondLst>
                                  <p:iterate type="lt">
                                    <p:tmPct val="22437"/>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1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90536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审计事件</a:t>
            </a:r>
          </a:p>
        </p:txBody>
      </p:sp>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审计</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1412776"/>
            <a:ext cx="9217024" cy="40934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服务器事件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审计数据库服务器发生的事件</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系统权限</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对系统拥有的结构或模式对象进行操作的审计</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要求该操作的权限是通过系统权限获得的</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语句事件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a:t>
            </a:r>
            <a:r>
              <a:rPr lang="en-US" altLang="zh-CN" sz="2000" dirty="0">
                <a:latin typeface="Times New Roman" panose="02020603050405020304" pitchFamily="18" charset="0"/>
                <a:cs typeface="Times New Roman" panose="02020603050405020304" pitchFamily="18" charset="0"/>
              </a:rPr>
              <a:t>SQL</a:t>
            </a:r>
            <a:r>
              <a:rPr lang="zh-CN" altLang="en-US" sz="2000" dirty="0">
                <a:latin typeface="Times New Roman" panose="02020603050405020304" pitchFamily="18" charset="0"/>
                <a:cs typeface="Times New Roman" panose="02020603050405020304" pitchFamily="18" charset="0"/>
              </a:rPr>
              <a:t>语句，如</a:t>
            </a:r>
            <a:r>
              <a:rPr lang="en-US" altLang="zh-CN" sz="2000" dirty="0">
                <a:latin typeface="Times New Roman" panose="02020603050405020304" pitchFamily="18" charset="0"/>
                <a:cs typeface="Times New Roman" panose="02020603050405020304" pitchFamily="18" charset="0"/>
              </a:rPr>
              <a:t>DDL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DML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DQL</a:t>
            </a:r>
            <a:r>
              <a:rPr lang="zh-CN" altLang="en-US" sz="2000" dirty="0">
                <a:latin typeface="Times New Roman" panose="02020603050405020304" pitchFamily="18" charset="0"/>
                <a:cs typeface="Times New Roman" panose="02020603050405020304" pitchFamily="18" charset="0"/>
              </a:rPr>
              <a:t>及</a:t>
            </a:r>
            <a:r>
              <a:rPr lang="en-US" altLang="zh-CN" sz="2000" dirty="0">
                <a:latin typeface="Times New Roman" panose="02020603050405020304" pitchFamily="18" charset="0"/>
                <a:cs typeface="Times New Roman" panose="02020603050405020304" pitchFamily="18" charset="0"/>
              </a:rPr>
              <a:t>DCL</a:t>
            </a:r>
            <a:r>
              <a:rPr lang="zh-CN" altLang="en-US" sz="2000" dirty="0">
                <a:latin typeface="Times New Roman" panose="02020603050405020304" pitchFamily="18" charset="0"/>
                <a:cs typeface="Times New Roman" panose="02020603050405020304" pitchFamily="18" charset="0"/>
              </a:rPr>
              <a:t>语句的审计</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模式对象事件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对特定模式对象上进行的</a:t>
            </a:r>
            <a:r>
              <a:rPr lang="en-US" altLang="zh-CN" sz="2000" dirty="0">
                <a:latin typeface="Times New Roman" panose="02020603050405020304" pitchFamily="18" charset="0"/>
                <a:cs typeface="Times New Roman" panose="02020603050405020304" pitchFamily="18" charset="0"/>
              </a:rPr>
              <a:t>SELECT</a:t>
            </a:r>
            <a:r>
              <a:rPr lang="zh-CN" altLang="en-US" sz="2000" dirty="0">
                <a:latin typeface="Times New Roman" panose="02020603050405020304" pitchFamily="18" charset="0"/>
                <a:cs typeface="Times New Roman" panose="02020603050405020304" pitchFamily="18" charset="0"/>
              </a:rPr>
              <a:t>或</a:t>
            </a:r>
            <a:r>
              <a:rPr lang="en-US" altLang="zh-CN" sz="2000" dirty="0">
                <a:latin typeface="Times New Roman" panose="02020603050405020304" pitchFamily="18" charset="0"/>
                <a:cs typeface="Times New Roman" panose="02020603050405020304" pitchFamily="18" charset="0"/>
              </a:rPr>
              <a:t>DML</a:t>
            </a:r>
            <a:r>
              <a:rPr lang="zh-CN" altLang="en-US" sz="2000" dirty="0">
                <a:latin typeface="Times New Roman" panose="02020603050405020304" pitchFamily="18" charset="0"/>
                <a:cs typeface="Times New Roman" panose="02020603050405020304" pitchFamily="18" charset="0"/>
              </a:rPr>
              <a:t>操作的审计 </a:t>
            </a:r>
          </a:p>
        </p:txBody>
      </p:sp>
      <p:pic>
        <p:nvPicPr>
          <p:cNvPr id="5" name="Voic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632200"/>
            <a:ext cx="406400" cy="406400"/>
          </a:xfrm>
          <a:prstGeom prst="rect">
            <a:avLst/>
          </a:prstGeom>
        </p:spPr>
      </p:pic>
    </p:spTree>
    <p:extLst>
      <p:ext uri="{BB962C8B-B14F-4D97-AF65-F5344CB8AC3E}">
        <p14:creationId xmlns:p14="http://schemas.microsoft.com/office/powerpoint/2010/main" val="337327144"/>
      </p:ext>
    </p:extLst>
  </p:cSld>
  <p:clrMapOvr>
    <a:masterClrMapping/>
  </p:clrMapOvr>
  <mc:AlternateContent xmlns:mc="http://schemas.openxmlformats.org/markup-compatibility/2006">
    <mc:Choice xmlns:p14="http://schemas.microsoft.com/office/powerpoint/2010/main" Requires="p14">
      <p:transition p14:dur="10" advTm="42000"/>
    </mc:Choice>
    <mc:Fallback>
      <p:transition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437" fill="hold"/>
                                        <p:tgtEl>
                                          <p:spTgt spid="5"/>
                                        </p:tgtEl>
                                      </p:cBhvr>
                                    </p:cmd>
                                  </p:childTnLst>
                                </p:cTn>
                              </p:par>
                              <p:par>
                                <p:cTn id="7" presetID="10" presetClass="entr" presetSubtype="0" fill="hold" grpId="0" nodeType="withEffect">
                                  <p:stCondLst>
                                    <p:cond delay="0"/>
                                  </p:stCondLst>
                                  <p:iterate type="lt">
                                    <p:tmPct val="17403"/>
                                  </p:iterate>
                                  <p:childTnLst>
                                    <p:set>
                                      <p:cBhvr>
                                        <p:cTn id="8" dur="1" fill="hold">
                                          <p:stCondLst>
                                            <p:cond delay="0"/>
                                          </p:stCondLst>
                                        </p:cTn>
                                        <p:tgtEl>
                                          <p:spTgt spid="20"/>
                                        </p:tgtEl>
                                        <p:attrNameLst>
                                          <p:attrName>style.visibility</p:attrName>
                                        </p:attrNameLst>
                                      </p:cBhvr>
                                      <p:to>
                                        <p:strVal val="visible"/>
                                      </p:to>
                                    </p:set>
                                    <p:animEffect transition="in" filter="fade">
                                      <p:cBhvr>
                                        <p:cTn id="9" dur="1400"/>
                                        <p:tgtEl>
                                          <p:spTgt spid="20"/>
                                        </p:tgtEl>
                                      </p:cBhvr>
                                    </p:animEffect>
                                  </p:childTnLst>
                                </p:cTn>
                              </p:par>
                              <p:par>
                                <p:cTn id="10" presetID="10" presetClass="entr" presetSubtype="0" fill="hold" grpId="0" nodeType="withEffect">
                                  <p:stCondLst>
                                    <p:cond delay="2500"/>
                                  </p:stCondLst>
                                  <p:iterate type="lt">
                                    <p:tmPct val="22437"/>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20"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4049" y="905369"/>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AUDIT</a:t>
            </a:r>
            <a:r>
              <a:rPr lang="zh-CN" altLang="en-US" sz="2400" dirty="0">
                <a:latin typeface="Times New Roman" panose="02020603050405020304" pitchFamily="18" charset="0"/>
                <a:cs typeface="Times New Roman" panose="02020603050405020304" pitchFamily="18" charset="0"/>
              </a:rPr>
              <a:t>语句和</a:t>
            </a:r>
            <a:r>
              <a:rPr lang="en-US" altLang="zh-CN" sz="2400" dirty="0">
                <a:latin typeface="Times New Roman" panose="02020603050405020304" pitchFamily="18" charset="0"/>
                <a:cs typeface="Times New Roman" panose="02020603050405020304" pitchFamily="18" charset="0"/>
              </a:rPr>
              <a:t>NOAUDIT</a:t>
            </a:r>
            <a:r>
              <a:rPr lang="zh-CN" altLang="en-US" sz="2400" dirty="0">
                <a:latin typeface="Times New Roman" panose="02020603050405020304" pitchFamily="18" charset="0"/>
                <a:cs typeface="Times New Roman" panose="02020603050405020304" pitchFamily="18" charset="0"/>
              </a:rPr>
              <a:t>语句</a:t>
            </a:r>
          </a:p>
        </p:txBody>
      </p:sp>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审计</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834" y="1412776"/>
            <a:ext cx="9386686"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smtClean="0">
                <a:latin typeface="Times New Roman" panose="02020603050405020304" pitchFamily="18" charset="0"/>
                <a:cs typeface="Times New Roman" panose="02020603050405020304" pitchFamily="18" charset="0"/>
              </a:rPr>
              <a:t>AUDIT</a:t>
            </a:r>
            <a:r>
              <a:rPr lang="zh-CN" altLang="en-US" sz="2000" dirty="0">
                <a:latin typeface="Times New Roman" panose="02020603050405020304" pitchFamily="18" charset="0"/>
                <a:cs typeface="Times New Roman" panose="02020603050405020304" pitchFamily="18" charset="0"/>
              </a:rPr>
              <a:t>语句：设置审计功能 </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NOAUDIT</a:t>
            </a:r>
            <a:r>
              <a:rPr lang="zh-CN" altLang="en-US" sz="2000" dirty="0">
                <a:latin typeface="Times New Roman" panose="02020603050405020304" pitchFamily="18" charset="0"/>
                <a:cs typeface="Times New Roman" panose="02020603050405020304" pitchFamily="18" charset="0"/>
              </a:rPr>
              <a:t>语句：取消审计功能 </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093677" y="2420888"/>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用户级审计</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389462" y="2928295"/>
            <a:ext cx="9386686"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任何</a:t>
            </a:r>
            <a:r>
              <a:rPr lang="zh-CN" altLang="en-US" sz="2000" dirty="0">
                <a:latin typeface="Times New Roman" panose="02020603050405020304" pitchFamily="18" charset="0"/>
                <a:cs typeface="Times New Roman" panose="02020603050405020304" pitchFamily="18" charset="0"/>
              </a:rPr>
              <a:t>用户可设置的审计</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主要是用户针对自己创建的数据库表和视图进行</a:t>
            </a:r>
            <a:r>
              <a:rPr lang="zh-CN" altLang="en-US" sz="2000" dirty="0" smtClean="0">
                <a:latin typeface="Times New Roman" panose="02020603050405020304" pitchFamily="18" charset="0"/>
                <a:cs typeface="Times New Roman" panose="02020603050405020304" pitchFamily="18" charset="0"/>
              </a:rPr>
              <a:t>审计</a:t>
            </a:r>
            <a:endParaRPr lang="zh-CN" altLang="en-US" sz="2000" dirty="0">
              <a:latin typeface="Times New Roman" panose="02020603050405020304" pitchFamily="18" charset="0"/>
              <a:cs typeface="Times New Roman" panose="02020603050405020304" pitchFamily="18" charset="0"/>
            </a:endParaRP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26717" y="3936407"/>
            <a:ext cx="9610463" cy="46166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系统级审计</a:t>
            </a:r>
          </a:p>
        </p:txBody>
      </p:sp>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22502" y="4443814"/>
            <a:ext cx="9386686" cy="116955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只能</a:t>
            </a:r>
            <a:r>
              <a:rPr lang="zh-CN" altLang="en-US" sz="2000" dirty="0">
                <a:latin typeface="Times New Roman" panose="02020603050405020304" pitchFamily="18" charset="0"/>
                <a:cs typeface="Times New Roman" panose="02020603050405020304" pitchFamily="18" charset="0"/>
              </a:rPr>
              <a:t>由数据库管理员设置</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监测成功或失败的登录要求、监测授权和收回操作以及其他数据库级权限下的操作</a:t>
            </a:r>
          </a:p>
        </p:txBody>
      </p:sp>
      <p:pic>
        <p:nvPicPr>
          <p:cNvPr id="6" name="Voic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733207"/>
            <a:ext cx="406400" cy="406400"/>
          </a:xfrm>
          <a:prstGeom prst="rect">
            <a:avLst/>
          </a:prstGeom>
        </p:spPr>
      </p:pic>
    </p:spTree>
    <p:extLst>
      <p:ext uri="{BB962C8B-B14F-4D97-AF65-F5344CB8AC3E}">
        <p14:creationId xmlns:p14="http://schemas.microsoft.com/office/powerpoint/2010/main" val="1641988182"/>
      </p:ext>
    </p:extLst>
  </p:cSld>
  <p:clrMapOvr>
    <a:masterClrMapping/>
  </p:clrMapOvr>
  <mc:AlternateContent xmlns:mc="http://schemas.openxmlformats.org/markup-compatibility/2006">
    <mc:Choice xmlns:p14="http://schemas.microsoft.com/office/powerpoint/2010/main" Requires="p14">
      <p:transition p14:dur="10" advTm="37000"/>
    </mc:Choice>
    <mc:Fallback>
      <p:transition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866" fill="hold"/>
                                        <p:tgtEl>
                                          <p:spTgt spid="6"/>
                                        </p:tgtEl>
                                      </p:cBhvr>
                                    </p:cmd>
                                  </p:childTnLst>
                                </p:cTn>
                              </p:par>
                              <p:par>
                                <p:cTn id="7" presetID="10" presetClass="entr" presetSubtype="0" fill="hold" grpId="0" nodeType="withEffect">
                                  <p:stCondLst>
                                    <p:cond delay="0"/>
                                  </p:stCondLst>
                                  <p:iterate type="lt">
                                    <p:tmPct val="7143"/>
                                  </p:iterate>
                                  <p:childTnLst>
                                    <p:set>
                                      <p:cBhvr>
                                        <p:cTn id="8" dur="1" fill="hold">
                                          <p:stCondLst>
                                            <p:cond delay="0"/>
                                          </p:stCondLst>
                                        </p:cTn>
                                        <p:tgtEl>
                                          <p:spTgt spid="20"/>
                                        </p:tgtEl>
                                        <p:attrNameLst>
                                          <p:attrName>style.visibility</p:attrName>
                                        </p:attrNameLst>
                                      </p:cBhvr>
                                      <p:to>
                                        <p:strVal val="visible"/>
                                      </p:to>
                                    </p:set>
                                    <p:animEffect transition="in" filter="fade">
                                      <p:cBhvr>
                                        <p:cTn id="9" dur="1400"/>
                                        <p:tgtEl>
                                          <p:spTgt spid="20"/>
                                        </p:tgtEl>
                                      </p:cBhvr>
                                    </p:animEffect>
                                  </p:childTnLst>
                                </p:cTn>
                              </p:par>
                              <p:par>
                                <p:cTn id="10" presetID="10" presetClass="entr" presetSubtype="0" fill="hold" grpId="0" nodeType="withEffect">
                                  <p:stCondLst>
                                    <p:cond delay="3400"/>
                                  </p:stCondLst>
                                  <p:iterate type="lt">
                                    <p:tmPct val="17772"/>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300"/>
                                        <p:tgtEl>
                                          <p:spTgt spid="7"/>
                                        </p:tgtEl>
                                      </p:cBhvr>
                                    </p:animEffect>
                                  </p:childTnLst>
                                </p:cTn>
                              </p:par>
                              <p:par>
                                <p:cTn id="13" presetID="10" presetClass="entr" presetSubtype="0" fill="hold" grpId="0" nodeType="withEffect">
                                  <p:stCondLst>
                                    <p:cond delay="11800"/>
                                  </p:stCondLst>
                                  <p:iterate type="lt">
                                    <p:tmPct val="17857"/>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1400"/>
                                        <p:tgtEl>
                                          <p:spTgt spid="8"/>
                                        </p:tgtEl>
                                      </p:cBhvr>
                                    </p:animEffect>
                                  </p:childTnLst>
                                </p:cTn>
                              </p:par>
                              <p:par>
                                <p:cTn id="16" presetID="10" presetClass="entr" presetSubtype="0" fill="hold" grpId="0" nodeType="withEffect">
                                  <p:stCondLst>
                                    <p:cond delay="14300"/>
                                  </p:stCondLst>
                                  <p:iterate type="lt">
                                    <p:tmPct val="14904"/>
                                  </p:iterate>
                                  <p:childTnLst>
                                    <p:set>
                                      <p:cBhvr>
                                        <p:cTn id="17" dur="1" fill="hold">
                                          <p:stCondLst>
                                            <p:cond delay="0"/>
                                          </p:stCondLst>
                                        </p:cTn>
                                        <p:tgtEl>
                                          <p:spTgt spid="9"/>
                                        </p:tgtEl>
                                        <p:attrNameLst>
                                          <p:attrName>style.visibility</p:attrName>
                                        </p:attrNameLst>
                                      </p:cBhvr>
                                      <p:to>
                                        <p:strVal val="visible"/>
                                      </p:to>
                                    </p:set>
                                    <p:animEffect transition="in" filter="fade">
                                      <p:cBhvr>
                                        <p:cTn id="18" dur="1300"/>
                                        <p:tgtEl>
                                          <p:spTgt spid="9"/>
                                        </p:tgtEl>
                                      </p:cBhvr>
                                    </p:animEffect>
                                  </p:childTnLst>
                                </p:cTn>
                              </p:par>
                              <p:par>
                                <p:cTn id="19" presetID="10" presetClass="entr" presetSubtype="0" fill="hold" grpId="0" nodeType="withEffect">
                                  <p:stCondLst>
                                    <p:cond delay="22300"/>
                                  </p:stCondLst>
                                  <p:iterate type="lt">
                                    <p:tmPct val="17403"/>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1400"/>
                                        <p:tgtEl>
                                          <p:spTgt spid="10"/>
                                        </p:tgtEl>
                                      </p:cBhvr>
                                    </p:animEffect>
                                  </p:childTnLst>
                                </p:cTn>
                              </p:par>
                              <p:par>
                                <p:cTn id="22" presetID="10" presetClass="entr" presetSubtype="0" fill="hold" grpId="0" nodeType="withEffect">
                                  <p:stCondLst>
                                    <p:cond delay="24200"/>
                                  </p:stCondLst>
                                  <p:iterate type="lt">
                                    <p:tmPct val="22437"/>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20"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数据加密</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16536" y="845424"/>
            <a:ext cx="9515967" cy="392107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数据加密</a:t>
            </a:r>
          </a:p>
          <a:p>
            <a:pPr lvl="1"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防止数据库中数据在存储和传输中失密的有效</a:t>
            </a:r>
            <a:r>
              <a:rPr lang="zh-CN" altLang="en-US" sz="2000" dirty="0" smtClean="0">
                <a:latin typeface="Times New Roman" panose="02020603050405020304" pitchFamily="18" charset="0"/>
                <a:cs typeface="Times New Roman" panose="02020603050405020304" pitchFamily="18" charset="0"/>
              </a:rPr>
              <a:t>手段</a:t>
            </a:r>
            <a:endParaRPr lang="zh-CN" altLang="en-US" sz="1100" dirty="0">
              <a:latin typeface="Times New Roman" panose="02020603050405020304" pitchFamily="18" charset="0"/>
              <a:cs typeface="Times New Roman" panose="02020603050405020304" pitchFamily="18" charset="0"/>
            </a:endParaRPr>
          </a:p>
          <a:p>
            <a:pPr eaLnBrk="1" hangingPunct="1">
              <a:lnSpc>
                <a:spcPct val="120000"/>
              </a:lnSpc>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加密的基本思想</a:t>
            </a:r>
            <a:endParaRPr lang="en-US" altLang="zh-CN" sz="2400" dirty="0">
              <a:latin typeface="Times New Roman" panose="02020603050405020304" pitchFamily="18" charset="0"/>
              <a:cs typeface="Times New Roman" panose="02020603050405020304" pitchFamily="18" charset="0"/>
            </a:endParaRPr>
          </a:p>
          <a:p>
            <a:pPr lvl="1" eaLnBrk="1" hangingPunct="1">
              <a:lnSpc>
                <a:spcPct val="120000"/>
              </a:lnSpc>
              <a:buFont typeface="Wingdings" panose="05000000000000000000" pitchFamily="2" charset="2"/>
              <a:buChar char="Ø"/>
            </a:pPr>
            <a:r>
              <a:rPr lang="zh-CN" altLang="zh-CN" sz="2000" dirty="0">
                <a:latin typeface="Times New Roman" panose="02020603050405020304" pitchFamily="18" charset="0"/>
                <a:cs typeface="Times New Roman" panose="02020603050405020304" pitchFamily="18" charset="0"/>
              </a:rPr>
              <a:t>根据一定的算法将原始数据</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明文（</a:t>
            </a:r>
            <a:r>
              <a:rPr lang="en-US" altLang="zh-CN" sz="2000" dirty="0">
                <a:latin typeface="Times New Roman" panose="02020603050405020304" pitchFamily="18" charset="0"/>
                <a:cs typeface="Times New Roman" panose="02020603050405020304" pitchFamily="18" charset="0"/>
              </a:rPr>
              <a:t>Plain text</a:t>
            </a:r>
            <a:r>
              <a:rPr lang="zh-CN" altLang="zh-CN" sz="2000" dirty="0">
                <a:latin typeface="Times New Roman" panose="02020603050405020304" pitchFamily="18" charset="0"/>
                <a:cs typeface="Times New Roman" panose="02020603050405020304" pitchFamily="18" charset="0"/>
              </a:rPr>
              <a:t>）变换为不可直接识别的格式</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—密文（</a:t>
            </a:r>
            <a:r>
              <a:rPr lang="en-US" altLang="zh-CN" sz="2000" dirty="0">
                <a:latin typeface="Times New Roman" panose="02020603050405020304" pitchFamily="18" charset="0"/>
                <a:cs typeface="Times New Roman" panose="02020603050405020304" pitchFamily="18" charset="0"/>
              </a:rPr>
              <a:t>Cipher text</a:t>
            </a:r>
            <a:r>
              <a:rPr lang="zh-CN" altLang="zh-CN" sz="2000" dirty="0" smtClean="0">
                <a:latin typeface="Times New Roman" panose="02020603050405020304" pitchFamily="18" charset="0"/>
                <a:cs typeface="Times New Roman" panose="02020603050405020304" pitchFamily="18" charset="0"/>
              </a:rPr>
              <a:t>）</a:t>
            </a:r>
            <a:endParaRPr lang="zh-CN" altLang="en-US" sz="1100" dirty="0">
              <a:latin typeface="Times New Roman" panose="02020603050405020304" pitchFamily="18" charset="0"/>
              <a:cs typeface="Times New Roman" panose="02020603050405020304" pitchFamily="18" charset="0"/>
            </a:endParaRPr>
          </a:p>
          <a:p>
            <a:pPr eaLnBrk="1" hangingPunct="1">
              <a:lnSpc>
                <a:spcPct val="120000"/>
              </a:lnSpc>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加密方法</a:t>
            </a:r>
          </a:p>
          <a:p>
            <a:pPr lvl="1"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存储加密</a:t>
            </a:r>
            <a:endParaRPr lang="en-US" altLang="zh-CN" sz="2000" dirty="0">
              <a:latin typeface="Times New Roman" panose="02020603050405020304" pitchFamily="18" charset="0"/>
              <a:cs typeface="Times New Roman" panose="02020603050405020304" pitchFamily="18" charset="0"/>
            </a:endParaRPr>
          </a:p>
          <a:p>
            <a:pPr lvl="1"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传输加密</a:t>
            </a:r>
            <a:endParaRPr lang="en-US" altLang="zh-CN" sz="2000" dirty="0">
              <a:latin typeface="Times New Roman" panose="02020603050405020304" pitchFamily="18" charset="0"/>
              <a:cs typeface="Times New Roman" panose="02020603050405020304" pitchFamily="18" charset="0"/>
            </a:endParaRPr>
          </a:p>
          <a:p>
            <a:pPr lvl="1" eaLnBrk="1" hangingPunct="1">
              <a:lnSpc>
                <a:spcPct val="120000"/>
              </a:lnSpc>
            </a:pPr>
            <a:endParaRPr lang="zh-CN" altLang="en-US" sz="1100" dirty="0">
              <a:solidFill>
                <a:srgbClr val="FF66FF"/>
              </a:solidFill>
              <a:latin typeface="Times New Roman" panose="02020603050405020304" pitchFamily="18" charset="0"/>
              <a:cs typeface="Times New Roman" panose="02020603050405020304" pitchFamily="18" charset="0"/>
            </a:endParaRPr>
          </a:p>
        </p:txBody>
      </p:sp>
      <p:pic>
        <p:nvPicPr>
          <p:cNvPr id="5" name="Voic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247008"/>
            <a:ext cx="406400" cy="406400"/>
          </a:xfrm>
          <a:prstGeom prst="rect">
            <a:avLst/>
          </a:prstGeom>
        </p:spPr>
      </p:pic>
    </p:spTree>
    <p:extLst>
      <p:ext uri="{BB962C8B-B14F-4D97-AF65-F5344CB8AC3E}">
        <p14:creationId xmlns:p14="http://schemas.microsoft.com/office/powerpoint/2010/main" val="1992367085"/>
      </p:ext>
    </p:extLst>
  </p:cSld>
  <p:clrMapOvr>
    <a:masterClrMapping/>
  </p:clrMapOvr>
  <p:transition spd="slow" advTm="2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861"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500"/>
                                  </p:stCondLst>
                                  <p:iterate type="lt">
                                    <p:tmPct val="22437"/>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2" grpId="0"/>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数据加密</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16536" y="845424"/>
            <a:ext cx="9515967" cy="49314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lang="zh-CN" altLang="en-US" sz="2400" kern="0" dirty="0"/>
              <a:t>存储加密</a:t>
            </a:r>
            <a:endParaRPr lang="zh-CN" altLang="en-US" sz="1100" dirty="0">
              <a:solidFill>
                <a:srgbClr val="FF66FF"/>
              </a:solidFill>
              <a:latin typeface="Times New Roman" panose="02020603050405020304" pitchFamily="18" charset="0"/>
              <a:cs typeface="Times New Roman" panose="02020603050405020304" pitchFamily="18" charset="0"/>
            </a:endParaRPr>
          </a:p>
        </p:txBody>
      </p:sp>
      <p:sp>
        <p:nvSpPr>
          <p:cNvPr id="6"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15481" y="1407545"/>
            <a:ext cx="9073008" cy="378565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透明存储加密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内核级加密保护方式，对用户完全透明</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将数据在写到磁盘时对数据进行加密，授权用户读取数据时再对其进行解密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数据库的应用程序不需要做任何修改，只需在创建表语句中说明需加密的字段即可</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内核</a:t>
            </a:r>
            <a:r>
              <a:rPr lang="zh-CN" altLang="en-US" sz="2000" dirty="0">
                <a:latin typeface="Times New Roman" panose="02020603050405020304" pitchFamily="18" charset="0"/>
                <a:cs typeface="Times New Roman" panose="02020603050405020304" pitchFamily="18" charset="0"/>
              </a:rPr>
              <a:t>级加密方法</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性能较好，安全完备性较高</a:t>
            </a:r>
          </a:p>
          <a:p>
            <a:pPr eaLnBrk="1" hangingPunct="1">
              <a:lnSpc>
                <a:spcPct val="12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非透明存储加密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通过多个加密函数实现</a:t>
            </a:r>
            <a:endParaRPr lang="zh-CN" altLang="en-US" sz="1050" dirty="0">
              <a:solidFill>
                <a:srgbClr val="FF66FF"/>
              </a:solidFill>
              <a:latin typeface="Times New Roman" panose="02020603050405020304" pitchFamily="18" charset="0"/>
              <a:cs typeface="Times New Roman" panose="02020603050405020304" pitchFamily="18" charset="0"/>
            </a:endParaRPr>
          </a:p>
        </p:txBody>
      </p:sp>
      <p:pic>
        <p:nvPicPr>
          <p:cNvPr id="4" name="Voic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861048"/>
            <a:ext cx="406400" cy="406400"/>
          </a:xfrm>
          <a:prstGeom prst="rect">
            <a:avLst/>
          </a:prstGeom>
        </p:spPr>
      </p:pic>
    </p:spTree>
    <p:extLst>
      <p:ext uri="{BB962C8B-B14F-4D97-AF65-F5344CB8AC3E}">
        <p14:creationId xmlns:p14="http://schemas.microsoft.com/office/powerpoint/2010/main" val="3189905519"/>
      </p:ext>
    </p:extLst>
  </p:cSld>
  <p:clrMapOvr>
    <a:masterClrMapping/>
  </p:clrMapOvr>
  <mc:AlternateContent xmlns:mc="http://schemas.openxmlformats.org/markup-compatibility/2006">
    <mc:Choice xmlns:p14="http://schemas.microsoft.com/office/powerpoint/2010/main" Requires="p14">
      <p:transition p14:dur="10" advTm="41000"/>
    </mc:Choice>
    <mc:Fallback>
      <p:transition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575" fill="hold"/>
                                        <p:tgtEl>
                                          <p:spTgt spid="4"/>
                                        </p:tgtEl>
                                      </p:cBhvr>
                                    </p:cmd>
                                  </p:childTnLst>
                                </p:cTn>
                              </p:par>
                              <p:par>
                                <p:cTn id="7" presetID="10" presetClass="entr" presetSubtype="0" fill="hold" grpId="0" nodeType="withEffect">
                                  <p:stCondLst>
                                    <p:cond delay="0"/>
                                  </p:stCondLst>
                                  <p:iterate type="lt">
                                    <p:tmPct val="50000"/>
                                  </p:iterate>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grpId="0" nodeType="withEffect">
                                  <p:stCondLst>
                                    <p:cond delay="2700"/>
                                  </p:stCondLst>
                                  <p:iterate type="lt">
                                    <p:tmPct val="22437"/>
                                  </p:iterate>
                                  <p:childTnLst>
                                    <p:set>
                                      <p:cBhvr>
                                        <p:cTn id="11" dur="1" fill="hold">
                                          <p:stCondLst>
                                            <p:cond delay="0"/>
                                          </p:stCondLst>
                                        </p:cTn>
                                        <p:tgtEl>
                                          <p:spTgt spid="6"/>
                                        </p:tgtEl>
                                        <p:attrNameLst>
                                          <p:attrName>style.visibility</p:attrName>
                                        </p:attrNameLst>
                                      </p:cBhvr>
                                      <p:to>
                                        <p:strVal val="visible"/>
                                      </p:to>
                                    </p:set>
                                    <p:animEffect transition="in" filter="fade">
                                      <p:cBhvr>
                                        <p:cTn id="12"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7"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345101" y="260649"/>
            <a:ext cx="771436"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数据加密</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16536" y="845424"/>
            <a:ext cx="9515967" cy="49314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lang="zh-CN" altLang="en-US" sz="2400" dirty="0"/>
              <a:t>传输加密</a:t>
            </a:r>
            <a:endParaRPr lang="zh-CN" altLang="en-US" sz="1100" dirty="0">
              <a:solidFill>
                <a:srgbClr val="FF66FF"/>
              </a:solidFill>
              <a:latin typeface="Times New Roman" panose="02020603050405020304" pitchFamily="18" charset="0"/>
              <a:cs typeface="Times New Roman" panose="02020603050405020304" pitchFamily="18" charset="0"/>
            </a:endParaRPr>
          </a:p>
        </p:txBody>
      </p:sp>
      <p:sp>
        <p:nvSpPr>
          <p:cNvPr id="6"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15481" y="1407545"/>
            <a:ext cx="9073008" cy="344254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链路加密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在链路层进行加密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传输信息由报头和报文两部分组成</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报文和报头均加密</a:t>
            </a:r>
          </a:p>
          <a:p>
            <a:pPr eaLnBrk="1" hangingPunct="1">
              <a:lnSpc>
                <a:spcPct val="12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端到端加密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在发送端加密，接收端解密</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只加密报文不加密报头</a:t>
            </a:r>
          </a:p>
          <a:p>
            <a:pPr indent="342900" eaLnBrk="1" hangingPunct="1">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所需密码设备数量相对较少，容易被非法监听者发现并从中获取敏感信息</a:t>
            </a:r>
            <a:endParaRPr lang="zh-CN" altLang="en-US" sz="1050" dirty="0">
              <a:solidFill>
                <a:srgbClr val="FF66FF"/>
              </a:solidFill>
              <a:latin typeface="Times New Roman" panose="02020603050405020304" pitchFamily="18" charset="0"/>
              <a:cs typeface="Times New Roman" panose="02020603050405020304" pitchFamily="18" charset="0"/>
            </a:endParaRPr>
          </a:p>
        </p:txBody>
      </p:sp>
      <p:pic>
        <p:nvPicPr>
          <p:cNvPr id="5" name="Voic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6808" y="3632200"/>
            <a:ext cx="406400" cy="406400"/>
          </a:xfrm>
          <a:prstGeom prst="rect">
            <a:avLst/>
          </a:prstGeom>
        </p:spPr>
      </p:pic>
    </p:spTree>
    <p:extLst>
      <p:ext uri="{BB962C8B-B14F-4D97-AF65-F5344CB8AC3E}">
        <p14:creationId xmlns:p14="http://schemas.microsoft.com/office/powerpoint/2010/main" val="3833952601"/>
      </p:ext>
    </p:extLst>
  </p:cSld>
  <p:clrMapOvr>
    <a:masterClrMapping/>
  </p:clrMapOvr>
  <mc:AlternateContent xmlns:mc="http://schemas.openxmlformats.org/markup-compatibility/2006">
    <mc:Choice xmlns:p14="http://schemas.microsoft.com/office/powerpoint/2010/main" Requires="p14">
      <p:transition p14:dur="10" advTm="31000"/>
    </mc:Choice>
    <mc:Fallback>
      <p:transition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805" fill="hold"/>
                                        <p:tgtEl>
                                          <p:spTgt spid="5"/>
                                        </p:tgtEl>
                                      </p:cBhvr>
                                    </p:cmd>
                                  </p:childTnLst>
                                </p:cTn>
                              </p:par>
                              <p:par>
                                <p:cTn id="7" presetID="10" presetClass="entr" presetSubtype="0" fill="hold" grpId="0" nodeType="withEffect">
                                  <p:stCondLst>
                                    <p:cond delay="0"/>
                                  </p:stCondLst>
                                  <p:iterate type="lt">
                                    <p:tmPct val="50000"/>
                                  </p:iterate>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grpId="0" nodeType="withEffect">
                                  <p:stCondLst>
                                    <p:cond delay="3000"/>
                                  </p:stCondLst>
                                  <p:iterate type="lt">
                                    <p:tmPct val="22437"/>
                                  </p:iterate>
                                  <p:childTnLst>
                                    <p:set>
                                      <p:cBhvr>
                                        <p:cTn id="11" dur="1" fill="hold">
                                          <p:stCondLst>
                                            <p:cond delay="0"/>
                                          </p:stCondLst>
                                        </p:cTn>
                                        <p:tgtEl>
                                          <p:spTgt spid="6"/>
                                        </p:tgtEl>
                                        <p:attrNameLst>
                                          <p:attrName>style.visibility</p:attrName>
                                        </p:attrNameLst>
                                      </p:cBhvr>
                                      <p:to>
                                        <p:strVal val="visible"/>
                                      </p:to>
                                    </p:set>
                                    <p:animEffect transition="in" filter="fade">
                                      <p:cBhvr>
                                        <p:cTn id="12"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7" grpId="0"/>
      <p:bldP spid="6"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12161</TotalTime>
  <Pages>0</Pages>
  <Words>929</Words>
  <Characters>0</Characters>
  <Application>Microsoft Office PowerPoint</Application>
  <DocSecurity>0</DocSecurity>
  <PresentationFormat>宽屏</PresentationFormat>
  <Lines>0</Lines>
  <Paragraphs>135</Paragraphs>
  <Slides>14</Slides>
  <Notes>1</Notes>
  <HiddenSlides>0</HiddenSlides>
  <MMClips>12</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14</vt:i4>
      </vt:variant>
    </vt:vector>
  </HeadingPairs>
  <TitlesOfParts>
    <vt:vector size="27" baseType="lpstr">
      <vt:lpstr>等线</vt:lpstr>
      <vt:lpstr>等线 Light</vt:lpstr>
      <vt:lpstr>华文行楷</vt:lpstr>
      <vt:lpstr>华文中宋</vt:lpstr>
      <vt:lpstr>宋体</vt:lpstr>
      <vt:lpstr>Arial</vt:lpstr>
      <vt:lpstr>Calibri</vt:lpstr>
      <vt:lpstr>Consolas</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1088</cp:revision>
  <dcterms:created xsi:type="dcterms:W3CDTF">2014-10-22T07:43:12Z</dcterms:created>
  <dcterms:modified xsi:type="dcterms:W3CDTF">2018-11-05T14:13:21Z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